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01" r:id="rId2"/>
    <p:sldId id="1426" r:id="rId3"/>
    <p:sldId id="1406" r:id="rId4"/>
    <p:sldId id="1441" r:id="rId5"/>
    <p:sldId id="1440" r:id="rId6"/>
    <p:sldId id="1442" r:id="rId7"/>
    <p:sldId id="1444" r:id="rId8"/>
    <p:sldId id="1443" r:id="rId9"/>
    <p:sldId id="1445" r:id="rId10"/>
    <p:sldId id="1447" r:id="rId11"/>
    <p:sldId id="1448" r:id="rId12"/>
    <p:sldId id="1449" r:id="rId13"/>
    <p:sldId id="1412" r:id="rId14"/>
    <p:sldId id="1450" r:id="rId15"/>
    <p:sldId id="1453" r:id="rId16"/>
    <p:sldId id="1451" r:id="rId17"/>
    <p:sldId id="1452" r:id="rId18"/>
    <p:sldId id="1454" r:id="rId19"/>
    <p:sldId id="1455" r:id="rId20"/>
    <p:sldId id="1456" r:id="rId21"/>
    <p:sldId id="1457" r:id="rId22"/>
    <p:sldId id="1458" r:id="rId23"/>
    <p:sldId id="1459" r:id="rId24"/>
    <p:sldId id="1460" r:id="rId25"/>
    <p:sldId id="1461" r:id="rId26"/>
    <p:sldId id="1390" r:id="rId27"/>
    <p:sldId id="1446" r:id="rId28"/>
    <p:sldId id="1484" r:id="rId29"/>
    <p:sldId id="1462" r:id="rId30"/>
    <p:sldId id="1481" r:id="rId31"/>
    <p:sldId id="1482" r:id="rId32"/>
    <p:sldId id="1483" r:id="rId33"/>
    <p:sldId id="1404" r:id="rId34"/>
    <p:sldId id="1463" r:id="rId35"/>
    <p:sldId id="1464" r:id="rId36"/>
    <p:sldId id="1466" r:id="rId37"/>
    <p:sldId id="1467" r:id="rId38"/>
    <p:sldId id="1468" r:id="rId39"/>
    <p:sldId id="1469" r:id="rId40"/>
    <p:sldId id="1470" r:id="rId41"/>
    <p:sldId id="1471" r:id="rId42"/>
    <p:sldId id="1472" r:id="rId43"/>
    <p:sldId id="1465" r:id="rId44"/>
    <p:sldId id="1476" r:id="rId45"/>
    <p:sldId id="1473" r:id="rId46"/>
    <p:sldId id="1475" r:id="rId47"/>
    <p:sldId id="1477" r:id="rId48"/>
    <p:sldId id="1478" r:id="rId49"/>
    <p:sldId id="1479" r:id="rId50"/>
    <p:sldId id="1480" r:id="rId51"/>
    <p:sldId id="1199" r:id="rId52"/>
    <p:sldId id="295" r:id="rId53"/>
    <p:sldId id="1391" r:id="rId54"/>
    <p:sldId id="1392" r:id="rId55"/>
    <p:sldId id="1393" r:id="rId56"/>
    <p:sldId id="1394" r:id="rId57"/>
    <p:sldId id="1410" r:id="rId58"/>
    <p:sldId id="1395" r:id="rId59"/>
    <p:sldId id="1396" r:id="rId60"/>
    <p:sldId id="1425" r:id="rId61"/>
    <p:sldId id="1397" r:id="rId62"/>
    <p:sldId id="1398" r:id="rId63"/>
    <p:sldId id="1399" r:id="rId64"/>
    <p:sldId id="1400" r:id="rId65"/>
    <p:sldId id="1402" r:id="rId66"/>
    <p:sldId id="1403" r:id="rId67"/>
    <p:sldId id="1411" r:id="rId68"/>
  </p:sldIdLst>
  <p:sldSz cx="9144000" cy="5143500" type="screen16x9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623FAE-0FB8-7642-864E-6107CF73D641}">
          <p14:sldIdLst>
            <p14:sldId id="301"/>
          </p14:sldIdLst>
        </p14:section>
        <p14:section name="复习" id="{A89631E3-AF7D-DF41-9568-ECB92F8C1FA8}">
          <p14:sldIdLst/>
        </p14:section>
        <p14:section name="高级循环神经网络" id="{E409340B-439B-B045-979C-D486E2AA54F6}">
          <p14:sldIdLst>
            <p14:sldId id="1426"/>
            <p14:sldId id="1406"/>
            <p14:sldId id="1441"/>
            <p14:sldId id="1440"/>
            <p14:sldId id="1442"/>
            <p14:sldId id="1444"/>
            <p14:sldId id="1443"/>
            <p14:sldId id="1445"/>
            <p14:sldId id="1447"/>
            <p14:sldId id="1448"/>
            <p14:sldId id="1449"/>
            <p14:sldId id="1412"/>
            <p14:sldId id="1450"/>
            <p14:sldId id="1453"/>
            <p14:sldId id="1451"/>
            <p14:sldId id="1452"/>
            <p14:sldId id="1454"/>
            <p14:sldId id="1455"/>
            <p14:sldId id="1456"/>
            <p14:sldId id="1457"/>
            <p14:sldId id="1458"/>
            <p14:sldId id="1459"/>
            <p14:sldId id="1460"/>
            <p14:sldId id="1461"/>
            <p14:sldId id="1390"/>
          </p14:sldIdLst>
        </p14:section>
        <p14:section name="基于RNN的古诗词生成" id="{9DD5DD59-3D6E-4960-BEA2-57BE90BCA931}">
          <p14:sldIdLst>
            <p14:sldId id="1446"/>
            <p14:sldId id="1484"/>
            <p14:sldId id="1462"/>
            <p14:sldId id="1481"/>
            <p14:sldId id="1482"/>
            <p14:sldId id="1483"/>
            <p14:sldId id="1404"/>
            <p14:sldId id="1463"/>
            <p14:sldId id="1464"/>
            <p14:sldId id="1466"/>
            <p14:sldId id="1467"/>
            <p14:sldId id="1468"/>
            <p14:sldId id="1469"/>
            <p14:sldId id="1470"/>
            <p14:sldId id="1471"/>
            <p14:sldId id="1472"/>
            <p14:sldId id="1465"/>
            <p14:sldId id="1476"/>
            <p14:sldId id="1473"/>
            <p14:sldId id="1475"/>
            <p14:sldId id="1477"/>
            <p14:sldId id="1478"/>
            <p14:sldId id="1479"/>
            <p14:sldId id="1480"/>
            <p14:sldId id="1199"/>
          </p14:sldIdLst>
        </p14:section>
        <p14:section name="附录" id="{C59D6CFE-AAF8-D44F-AAE6-99F77FFD9895}">
          <p14:sldIdLst>
            <p14:sldId id="295"/>
            <p14:sldId id="1391"/>
            <p14:sldId id="1392"/>
            <p14:sldId id="1393"/>
            <p14:sldId id="1394"/>
            <p14:sldId id="1410"/>
            <p14:sldId id="1395"/>
            <p14:sldId id="1396"/>
            <p14:sldId id="1425"/>
            <p14:sldId id="1397"/>
            <p14:sldId id="1398"/>
            <p14:sldId id="1399"/>
            <p14:sldId id="1400"/>
            <p14:sldId id="1402"/>
            <p14:sldId id="1403"/>
            <p14:sldId id="1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 autoAdjust="0"/>
    <p:restoredTop sz="74157" autoAdjust="0"/>
  </p:normalViewPr>
  <p:slideViewPr>
    <p:cSldViewPr snapToGrid="0">
      <p:cViewPr varScale="1">
        <p:scale>
          <a:sx n="86" d="100"/>
          <a:sy n="86" d="100"/>
        </p:scale>
        <p:origin x="158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4DB13466-171E-44D7-8194-A35610178952}">
      <dgm:prSet phldrT="[文本]" custT="1"/>
      <dgm:spPr/>
      <dgm:t>
        <a:bodyPr/>
        <a:lstStyle/>
        <a:p>
          <a:r>
            <a:rPr lang="zh-CN" altLang="en-US" sz="2000" dirty="0"/>
            <a:t>交叉验证</a:t>
          </a:r>
        </a:p>
      </dgm:t>
    </dgm:pt>
    <dgm:pt modelId="{C49792A2-C56A-4EBC-ABCF-16E4F81EE52A}" type="par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28212F73-80C7-417A-8584-D278767D5A7A}" type="sib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b="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09B43-CB67-43C5-91CE-3583233B7989}" type="pres">
      <dgm:prSet presAssocID="{616EAD64-BBE6-4DF5-A986-19A5745C8D1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B17CC-6DDB-4F00-97BC-EE03FAC2CAAC}" type="pres">
      <dgm:prSet presAssocID="{FD4AD32D-2518-436C-B02F-17B14298B98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C0E3A72-409F-421C-AA1A-01B2C55387B4}" type="pres">
      <dgm:prSet presAssocID="{FD4AD32D-2518-436C-B02F-17B14298B98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4F664-6EC7-4DF8-80D1-A5617936C27E}" type="pres">
      <dgm:prSet presAssocID="{7559B232-59F0-45B4-AF5B-19083D751C65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AF2B2-C482-489F-999E-426B8D0A76FE}" type="pres">
      <dgm:prSet presAssocID="{9159A1ED-A2A0-473B-B752-67A4E5010F2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F2A1DBB-1946-44D8-B1B8-AD01B2617986}" type="pres">
      <dgm:prSet presAssocID="{9159A1ED-A2A0-473B-B752-67A4E5010F2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B47F2-D050-44D9-AE8D-C7FEDA2F671B}" type="pres">
      <dgm:prSet presAssocID="{2F637D4E-9364-4241-9F11-AE44C21FD66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1C2A04A7-FD0E-46F2-A5E9-4733C3FBFA67}" srcId="{2F637D4E-9364-4241-9F11-AE44C21FD668}" destId="{4DB13466-171E-44D7-8194-A35610178952}" srcOrd="1" destOrd="0" parTransId="{C49792A2-C56A-4EBC-ABCF-16E4F81EE52A}" sibTransId="{28212F73-80C7-417A-8584-D278767D5A7A}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68C6B4E0-C2DE-4347-8BCA-47E05D2BE4A9}" type="presOf" srcId="{4DB13466-171E-44D7-8194-A35610178952}" destId="{E4A03D75-1541-40F2-9C19-C39E02AF573E}" srcOrd="0" destOrd="1" presId="urn:microsoft.com/office/officeart/2005/8/layout/process3"/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性能评价指标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交叉验证</a:t>
          </a:r>
        </a:p>
      </dsp:txBody>
      <dsp:txXfrm>
        <a:off x="6231603" y="590520"/>
        <a:ext cx="2072970" cy="21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6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94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67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90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14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7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88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020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1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68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60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3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4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7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05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784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5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LSTM.html" TargetMode="External"/><Relationship Id="rId2" Type="http://schemas.openxmlformats.org/officeDocument/2006/relationships/hyperlink" Target="https://pytorch.org/docs/stable/generated/torch.nn.RN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docs/stable/generated/torch.nn.GRU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50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0.png"/><Relationship Id="rId7" Type="http://schemas.openxmlformats.org/officeDocument/2006/relationships/image" Target="../media/image51.png"/><Relationship Id="rId12" Type="http://schemas.openxmlformats.org/officeDocument/2006/relationships/image" Target="../media/image5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9.png"/><Relationship Id="rId5" Type="http://schemas.openxmlformats.org/officeDocument/2006/relationships/image" Target="../media/image450.png"/><Relationship Id="rId10" Type="http://schemas.openxmlformats.org/officeDocument/2006/relationships/image" Target="../media/image48.png"/><Relationship Id="rId4" Type="http://schemas.openxmlformats.org/officeDocument/2006/relationships/image" Target="../media/image440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png"/><Relationship Id="rId3" Type="http://schemas.openxmlformats.org/officeDocument/2006/relationships/image" Target="../media/image430.png"/><Relationship Id="rId7" Type="http://schemas.openxmlformats.org/officeDocument/2006/relationships/image" Target="../media/image51.png"/><Relationship Id="rId12" Type="http://schemas.openxmlformats.org/officeDocument/2006/relationships/image" Target="../media/image48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7.png"/><Relationship Id="rId5" Type="http://schemas.openxmlformats.org/officeDocument/2006/relationships/image" Target="../media/image450.png"/><Relationship Id="rId10" Type="http://schemas.openxmlformats.org/officeDocument/2006/relationships/image" Target="../media/image54.png"/><Relationship Id="rId4" Type="http://schemas.openxmlformats.org/officeDocument/2006/relationships/image" Target="../media/image440.png"/><Relationship Id="rId9" Type="http://schemas.openxmlformats.org/officeDocument/2006/relationships/image" Target="../media/image52.png"/><Relationship Id="rId1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7.png"/><Relationship Id="rId3" Type="http://schemas.openxmlformats.org/officeDocument/2006/relationships/image" Target="../media/image43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2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4.png"/><Relationship Id="rId5" Type="http://schemas.openxmlformats.org/officeDocument/2006/relationships/image" Target="../media/image450.png"/><Relationship Id="rId1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40.png"/><Relationship Id="rId9" Type="http://schemas.openxmlformats.org/officeDocument/2006/relationships/image" Target="../media/image52.png"/><Relationship Id="rId1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52.png"/><Relationship Id="rId1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》——</a:t>
            </a:r>
            <a:r>
              <a:rPr lang="ja-JP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317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817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317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317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5FF5-89EE-6C4A-88D6-8EF9E59C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34AF-4376-2D49-8E0E-364C5A7CB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使用LSTM的例子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16CD0-6623-524B-B8DB-26ECC127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7" y="1385974"/>
            <a:ext cx="7359805" cy="28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64649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E91-E37B-854B-A17C-06AFD3F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4D4B-54C3-EF4A-B5E3-9D5F542A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构造：</a:t>
            </a:r>
            <a:r>
              <a:rPr lang="en-US" altLang="zh-CN" dirty="0" err="1"/>
              <a:t>rnn</a:t>
            </a:r>
            <a:r>
              <a:rPr lang="en-US" altLang="zh-CN" dirty="0"/>
              <a:t> = </a:t>
            </a:r>
            <a:r>
              <a:rPr lang="en-US" altLang="zh-CN" dirty="0" err="1"/>
              <a:t>nn.LSTM</a:t>
            </a:r>
            <a:r>
              <a:rPr lang="en-US" altLang="zh-CN" dirty="0"/>
              <a:t>(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input_size</a:t>
            </a:r>
            <a:r>
              <a:rPr lang="en-US" altLang="zh-CN" dirty="0"/>
              <a:t> </a:t>
            </a:r>
            <a:r>
              <a:rPr lang="zh-CN" altLang="en-US" dirty="0"/>
              <a:t>：作为输入的向量维度</a:t>
            </a:r>
            <a:endParaRPr lang="en-US" altLang="zh-CN" dirty="0"/>
          </a:p>
          <a:p>
            <a:pPr lvl="1"/>
            <a:r>
              <a:rPr lang="en-US" altLang="zh-CN" dirty="0" err="1"/>
              <a:t>hidden_size</a:t>
            </a:r>
            <a:r>
              <a:rPr lang="zh-CN" altLang="en-US" dirty="0"/>
              <a:t>：隐状态向量维度</a:t>
            </a:r>
            <a:endParaRPr lang="en-US" altLang="zh-CN" dirty="0"/>
          </a:p>
          <a:p>
            <a:r>
              <a:rPr lang="zh-CN" altLang="en-US" dirty="0"/>
              <a:t>调用：</a:t>
            </a:r>
            <a:r>
              <a:rPr lang="en-US" altLang="zh-CN" dirty="0"/>
              <a:t>output, </a:t>
            </a:r>
            <a:r>
              <a:rPr lang="en-US" altLang="zh-CN" dirty="0" err="1"/>
              <a:t>last_hidden</a:t>
            </a:r>
            <a:r>
              <a:rPr lang="en-US" altLang="zh-CN" dirty="0"/>
              <a:t> = </a:t>
            </a:r>
            <a:r>
              <a:rPr lang="en-US" altLang="zh-CN" dirty="0" err="1"/>
              <a:t>rnn</a:t>
            </a:r>
            <a:r>
              <a:rPr lang="en-US" altLang="zh-CN" dirty="0"/>
              <a:t>(input)</a:t>
            </a:r>
          </a:p>
          <a:p>
            <a:pPr lvl="1"/>
            <a:r>
              <a:rPr lang="en-US" altLang="zh-CN" dirty="0"/>
              <a:t>input: 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为（序列长度，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embedding_size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lvl="1"/>
            <a:r>
              <a:rPr lang="en-US" altLang="zh-CN" dirty="0"/>
              <a:t>output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隐状态向量</a:t>
            </a:r>
            <a:r>
              <a:rPr lang="en-US" altLang="zh-CN" dirty="0"/>
              <a:t>h</a:t>
            </a:r>
            <a:r>
              <a:rPr lang="zh-CN" altLang="en-US" dirty="0"/>
              <a:t>组成的</a:t>
            </a:r>
            <a:r>
              <a:rPr lang="en-US" altLang="zh-CN" dirty="0"/>
              <a:t>tensor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marL="914400" lvl="2" indent="0">
              <a:buNone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60614237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E91-E37B-854B-A17C-06AFD3F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4D4B-54C3-EF4A-B5E3-9D5F542A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调用：</a:t>
            </a:r>
            <a:r>
              <a:rPr lang="en-US" altLang="zh-CN" dirty="0"/>
              <a:t>output, </a:t>
            </a:r>
            <a:r>
              <a:rPr lang="en-US" altLang="zh-CN" dirty="0" err="1"/>
              <a:t>last_hidden</a:t>
            </a:r>
            <a:r>
              <a:rPr lang="en-US" altLang="zh-CN" dirty="0"/>
              <a:t> = </a:t>
            </a:r>
            <a:r>
              <a:rPr lang="en-US" altLang="zh-CN" dirty="0" err="1"/>
              <a:t>rnn</a:t>
            </a:r>
            <a:r>
              <a:rPr lang="en-US" altLang="zh-CN" dirty="0"/>
              <a:t>(input)</a:t>
            </a:r>
          </a:p>
          <a:p>
            <a:pPr lvl="1"/>
            <a:r>
              <a:rPr lang="en-US" altLang="zh-CN" dirty="0"/>
              <a:t>output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隐状态向量</a:t>
            </a:r>
            <a:r>
              <a:rPr lang="en-US" altLang="zh-CN" dirty="0"/>
              <a:t>h</a:t>
            </a:r>
            <a:r>
              <a:rPr lang="zh-CN" altLang="en-US" dirty="0"/>
              <a:t>组成的</a:t>
            </a:r>
            <a:r>
              <a:rPr lang="en-US" altLang="zh-CN" dirty="0"/>
              <a:t>tensor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lvl="1"/>
            <a:r>
              <a:rPr lang="en-US" altLang="zh-CN" dirty="0" err="1"/>
              <a:t>last_hidden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LSTM</a:t>
            </a:r>
            <a:r>
              <a:rPr lang="zh-CN" altLang="en-US" dirty="0"/>
              <a:t>输出（</a:t>
            </a:r>
            <a:r>
              <a:rPr lang="en-US" altLang="zh-CN" dirty="0" err="1"/>
              <a:t>h_t</a:t>
            </a:r>
            <a:r>
              <a:rPr lang="zh-CN" altLang="en-US" dirty="0"/>
              <a:t>，</a:t>
            </a:r>
            <a:r>
              <a:rPr lang="en-US" altLang="zh-CN" dirty="0" err="1"/>
              <a:t>c_t</a:t>
            </a:r>
            <a:r>
              <a:rPr lang="zh-CN" altLang="en-US" dirty="0"/>
              <a:t>），分别为隐状态向量和长时记忆单元向量组成的</a:t>
            </a:r>
            <a:r>
              <a:rPr lang="en-US" altLang="zh-CN" dirty="0"/>
              <a:t>tensor</a:t>
            </a:r>
            <a:r>
              <a:rPr lang="zh-CN" altLang="en-US" dirty="0"/>
              <a:t>，维度为</a:t>
            </a:r>
            <a:r>
              <a:rPr lang="en-US" altLang="zh-CN" dirty="0"/>
              <a:t>(1,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hidden_size</a:t>
            </a:r>
            <a:r>
              <a:rPr lang="en-US" altLang="zh-CN" dirty="0"/>
              <a:t>)</a:t>
            </a:r>
          </a:p>
          <a:p>
            <a:pPr marL="914400" lvl="2" indent="0">
              <a:buNone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56F42-8191-6044-BF26-C27F17433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10"/>
          <a:stretch/>
        </p:blipFill>
        <p:spPr>
          <a:xfrm>
            <a:off x="100361" y="3038580"/>
            <a:ext cx="3639007" cy="1828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098B5-E8AA-644A-BBC1-D03DD5783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95"/>
          <a:stretch/>
        </p:blipFill>
        <p:spPr>
          <a:xfrm>
            <a:off x="4096207" y="3396742"/>
            <a:ext cx="4835920" cy="11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06301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E91-E37B-854B-A17C-06AFD3F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Pytorch自带的RNN</a:t>
            </a:r>
            <a:r>
              <a:rPr lang="zh-CN" altLang="en-US" dirty="0"/>
              <a:t>、</a:t>
            </a:r>
            <a:r>
              <a:rPr lang="en-US" altLang="zh-CN" dirty="0"/>
              <a:t>LSTM</a:t>
            </a:r>
            <a:r>
              <a:rPr lang="zh-CN" altLang="en-US" dirty="0"/>
              <a:t>、</a:t>
            </a:r>
            <a:r>
              <a:rPr lang="en-US" altLang="zh-CN" dirty="0"/>
              <a:t>GRU</a:t>
            </a:r>
            <a:r>
              <a:rPr lang="zh-CN" altLang="en-US" dirty="0"/>
              <a:t>实现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4D4B-54C3-EF4A-B5E3-9D5F542A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PyTorch</a:t>
            </a:r>
            <a:r>
              <a:rPr lang="zh-CN" altLang="en-US" dirty="0"/>
              <a:t>自带的</a:t>
            </a:r>
            <a:r>
              <a:rPr lang="en-US" altLang="zh-CN" dirty="0"/>
              <a:t>RNN</a:t>
            </a:r>
            <a:r>
              <a:rPr lang="zh-CN" altLang="en-US" dirty="0"/>
              <a:t>模块实现的字符级别文本分类模型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305FF-7211-BC4F-856F-2F90A80A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27" y="1346758"/>
            <a:ext cx="6208492" cy="35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2760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4EB04E-ABE6-7546-BDC5-3A4F9D6C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86" y="1723780"/>
            <a:ext cx="5595174" cy="3236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5BA1C-91CC-2140-9A41-B87E0DCB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</a:t>
            </a:r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766A-B215-EF43-A52B-3C7E49C0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nn.Embedding</a:t>
            </a:r>
            <a:r>
              <a:rPr lang="zh-CN" altLang="en-US" dirty="0"/>
              <a:t>层将字符映射为嵌入向量</a:t>
            </a:r>
            <a:endParaRPr lang="en-US" altLang="zh-CN" dirty="0"/>
          </a:p>
          <a:p>
            <a:pPr lvl="1"/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E26B1-C8D6-0140-9F79-2122178103EA}"/>
              </a:ext>
            </a:extLst>
          </p:cNvPr>
          <p:cNvSpPr/>
          <p:nvPr/>
        </p:nvSpPr>
        <p:spPr>
          <a:xfrm>
            <a:off x="2496619" y="2571750"/>
            <a:ext cx="4048019" cy="1509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CC3CC-2D84-FC45-83CE-39C3026C38F9}"/>
              </a:ext>
            </a:extLst>
          </p:cNvPr>
          <p:cNvSpPr/>
          <p:nvPr/>
        </p:nvSpPr>
        <p:spPr>
          <a:xfrm>
            <a:off x="2496619" y="4407984"/>
            <a:ext cx="4048019" cy="1509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97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BA1C-91CC-2140-9A41-B87E0DCB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</a:t>
            </a:r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766A-B215-EF43-A52B-3C7E49C0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849780"/>
          </a:xfrm>
        </p:spPr>
        <p:txBody>
          <a:bodyPr>
            <a:noAutofit/>
          </a:bodyPr>
          <a:lstStyle/>
          <a:p>
            <a:r>
              <a:rPr lang="en-US" sz="1800" dirty="0" err="1"/>
              <a:t>构造模型</a:t>
            </a:r>
            <a:r>
              <a:rPr lang="zh-CN" altLang="en-US" sz="1800" dirty="0"/>
              <a:t>：</a:t>
            </a:r>
            <a:endParaRPr lang="en-US" sz="1800" dirty="0"/>
          </a:p>
          <a:p>
            <a:pPr lvl="1"/>
            <a:r>
              <a:rPr lang="en-US" sz="1600" dirty="0" err="1"/>
              <a:t>根据参数在RNN</a:t>
            </a:r>
            <a:r>
              <a:rPr lang="en-US" altLang="zh-CN" sz="1600" dirty="0"/>
              <a:t>/LSTM/GRU</a:t>
            </a:r>
            <a:r>
              <a:rPr lang="zh-CN" altLang="en-US" sz="1600" dirty="0"/>
              <a:t>中</a:t>
            </a:r>
            <a:r>
              <a:rPr lang="en-US" sz="1600" dirty="0" err="1"/>
              <a:t>选择一种RNN模型</a:t>
            </a:r>
            <a:endParaRPr lang="en-US" sz="1600" dirty="0"/>
          </a:p>
          <a:p>
            <a:pPr lvl="1"/>
            <a:endParaRPr lang="en-C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1A825-0088-B245-ABDC-B64292C3E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86" y="1768384"/>
            <a:ext cx="5595174" cy="32360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E26B1-C8D6-0140-9F79-2122178103EA}"/>
              </a:ext>
            </a:extLst>
          </p:cNvPr>
          <p:cNvSpPr/>
          <p:nvPr/>
        </p:nvSpPr>
        <p:spPr>
          <a:xfrm>
            <a:off x="2443455" y="3070254"/>
            <a:ext cx="5549838" cy="8497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66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BA1C-91CC-2140-9A41-B87E0DCB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</a:t>
            </a:r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766A-B215-EF43-A52B-3C7E49C0D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849780"/>
          </a:xfrm>
        </p:spPr>
        <p:txBody>
          <a:bodyPr>
            <a:noAutofit/>
          </a:bodyPr>
          <a:lstStyle/>
          <a:p>
            <a:r>
              <a:rPr lang="zh-CN" altLang="en-US" sz="1800" dirty="0"/>
              <a:t>计算隐状态向量：</a:t>
            </a:r>
            <a:endParaRPr lang="en-US" altLang="zh-CN" sz="1800" dirty="0"/>
          </a:p>
          <a:p>
            <a:pPr lvl="1"/>
            <a:r>
              <a:rPr lang="en-US" sz="1600" dirty="0" err="1"/>
              <a:t>使用nn</a:t>
            </a:r>
            <a:r>
              <a:rPr lang="en-US" altLang="zh-CN" sz="1600" dirty="0" err="1"/>
              <a:t>.RNN</a:t>
            </a:r>
            <a:r>
              <a:rPr lang="en-US" altLang="zh-CN" sz="1600" dirty="0"/>
              <a:t>/LSTM/GRU</a:t>
            </a:r>
            <a:r>
              <a:rPr lang="zh-CN" altLang="en-US" sz="1600" dirty="0"/>
              <a:t>一次性计算所有隐状态向量</a:t>
            </a:r>
            <a:endParaRPr lang="en-US" altLang="zh-CN" sz="1600" dirty="0"/>
          </a:p>
          <a:p>
            <a:pPr lvl="1"/>
            <a:r>
              <a:rPr lang="en-US" altLang="zh-CN" sz="1600" dirty="0"/>
              <a:t>Shape</a:t>
            </a:r>
            <a:r>
              <a:rPr lang="zh-CN" altLang="en-US" sz="1600" dirty="0">
                <a:sym typeface="Wingdings" pitchFamily="2" charset="2"/>
              </a:rPr>
              <a:t>为（</a:t>
            </a:r>
            <a:r>
              <a:rPr lang="en-US" altLang="zh-CN" sz="1600" dirty="0">
                <a:sym typeface="Wingdings" pitchFamily="2" charset="2"/>
              </a:rPr>
              <a:t>length,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 err="1">
                <a:sym typeface="Wingdings" pitchFamily="2" charset="2"/>
              </a:rPr>
              <a:t>batch_size</a:t>
            </a:r>
            <a:r>
              <a:rPr lang="en-US" altLang="zh-CN" sz="1600" dirty="0">
                <a:sym typeface="Wingdings" pitchFamily="2" charset="2"/>
              </a:rPr>
              <a:t>,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 err="1">
                <a:sym typeface="Wingdings" pitchFamily="2" charset="2"/>
              </a:rPr>
              <a:t>hidden_size</a:t>
            </a:r>
            <a:r>
              <a:rPr lang="en-US" altLang="zh-CN" sz="1600" dirty="0">
                <a:sym typeface="Wingdings" pitchFamily="2" charset="2"/>
              </a:rPr>
              <a:t>)</a:t>
            </a:r>
            <a:endParaRPr lang="en-CN" sz="1600" dirty="0"/>
          </a:p>
          <a:p>
            <a:pPr lvl="1"/>
            <a:endParaRPr lang="en-C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1A825-0088-B245-ABDC-B64292C3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86" y="1768384"/>
            <a:ext cx="5595174" cy="3236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09AE3-6CA0-0045-A28B-09F73F1922B3}"/>
              </a:ext>
            </a:extLst>
          </p:cNvPr>
          <p:cNvSpPr/>
          <p:nvPr/>
        </p:nvSpPr>
        <p:spPr>
          <a:xfrm>
            <a:off x="2443455" y="4560849"/>
            <a:ext cx="5549837" cy="16726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2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035F5E-4A48-924B-89DB-3D33D18D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186" y="1768384"/>
            <a:ext cx="5595174" cy="3236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5BA1C-91CC-2140-9A41-B87E0DCB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</a:t>
            </a:r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766A-B215-EF43-A52B-3C7E49C0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输出</a:t>
            </a:r>
            <a:r>
              <a:rPr lang="zh-CN" altLang="en-US" dirty="0"/>
              <a:t>：</a:t>
            </a:r>
            <a:endParaRPr lang="en-CN" dirty="0"/>
          </a:p>
          <a:p>
            <a:pPr lvl="1"/>
            <a:r>
              <a:rPr lang="zh-CN" altLang="en-US" dirty="0"/>
              <a:t>使用线性层得到将</a:t>
            </a:r>
            <a:r>
              <a:rPr lang="en-US" altLang="zh-CN" dirty="0"/>
              <a:t>hidden</a:t>
            </a:r>
            <a:r>
              <a:rPr lang="zh-CN" altLang="en-US" dirty="0"/>
              <a:t>映射为</a:t>
            </a:r>
            <a:r>
              <a:rPr lang="en-US" altLang="zh-CN" dirty="0"/>
              <a:t>shape</a:t>
            </a:r>
            <a:r>
              <a:rPr lang="zh-CN" altLang="en-US" dirty="0"/>
              <a:t>为</a:t>
            </a:r>
            <a:r>
              <a:rPr lang="en-US" altLang="zh-CN" dirty="0"/>
              <a:t>(length,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output_size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tensor</a:t>
            </a:r>
            <a:r>
              <a:rPr lang="zh-CN" altLang="en-US" dirty="0"/>
              <a:t>，其中</a:t>
            </a:r>
            <a:r>
              <a:rPr lang="en-US" altLang="zh-CN" dirty="0" err="1"/>
              <a:t>output_size</a:t>
            </a:r>
            <a:r>
              <a:rPr lang="en-US" altLang="zh-CN" dirty="0"/>
              <a:t>=18</a:t>
            </a:r>
          </a:p>
          <a:p>
            <a:pPr lvl="1"/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E26B1-C8D6-0140-9F79-2122178103EA}"/>
              </a:ext>
            </a:extLst>
          </p:cNvPr>
          <p:cNvSpPr/>
          <p:nvPr/>
        </p:nvSpPr>
        <p:spPr>
          <a:xfrm>
            <a:off x="2547990" y="4036879"/>
            <a:ext cx="4048019" cy="1509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DEA30-D48F-B140-925E-21396C747542}"/>
              </a:ext>
            </a:extLst>
          </p:cNvPr>
          <p:cNvSpPr/>
          <p:nvPr/>
        </p:nvSpPr>
        <p:spPr>
          <a:xfrm>
            <a:off x="2547990" y="4706978"/>
            <a:ext cx="1972640" cy="1509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7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双重循环</a:t>
            </a:r>
            <a:endParaRPr lang="en-US" altLang="zh-CN" dirty="0"/>
          </a:p>
          <a:p>
            <a:pPr lvl="1"/>
            <a:r>
              <a:rPr lang="zh-CN" altLang="en-US" dirty="0"/>
              <a:t>外层循环遍历数据集，每次遍历前打乱数据集顺序</a:t>
            </a:r>
            <a:endParaRPr lang="en-US" altLang="zh-CN" dirty="0"/>
          </a:p>
          <a:p>
            <a:pPr lvl="1"/>
            <a:r>
              <a:rPr lang="zh-CN" altLang="en-US" dirty="0"/>
              <a:t>内层循环每次选择一个</a:t>
            </a:r>
            <a:r>
              <a:rPr lang="en-US" altLang="zh-CN" dirty="0"/>
              <a:t>batch(16</a:t>
            </a:r>
            <a:r>
              <a:rPr lang="zh-CN" altLang="en-US" dirty="0"/>
              <a:t>个）的数据计算梯度更新模型参数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8A09D-FC60-754E-A9CF-225A8394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9" y="1953364"/>
            <a:ext cx="6414964" cy="37811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A615B3-29B8-444C-A2FB-9DD513ACB54E}"/>
              </a:ext>
            </a:extLst>
          </p:cNvPr>
          <p:cNvSpPr/>
          <p:nvPr/>
        </p:nvSpPr>
        <p:spPr>
          <a:xfrm>
            <a:off x="2068488" y="4173448"/>
            <a:ext cx="4064683" cy="2312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42774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68" y="205978"/>
            <a:ext cx="7104832" cy="498872"/>
          </a:xfrm>
        </p:spPr>
        <p:txBody>
          <a:bodyPr/>
          <a:lstStyle/>
          <a:p>
            <a:pPr algn="l"/>
            <a:r>
              <a:rPr lang="en-CN" dirty="0"/>
              <a:t>RNN模型训练</a:t>
            </a:r>
            <a:r>
              <a:rPr 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303657" cy="3937000"/>
          </a:xfrm>
        </p:spPr>
        <p:txBody>
          <a:bodyPr/>
          <a:lstStyle/>
          <a:p>
            <a:r>
              <a:rPr lang="en-CN" dirty="0"/>
              <a:t>如何准备一个batch用于训练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US" altLang="zh-CN" dirty="0" err="1"/>
              <a:t>batch_size</a:t>
            </a:r>
            <a:r>
              <a:rPr lang="zh-CN" altLang="en-US" dirty="0"/>
              <a:t>个字符串</a:t>
            </a:r>
            <a:endParaRPr lang="en-US" altLang="zh-CN" dirty="0"/>
          </a:p>
          <a:p>
            <a:pPr lvl="1"/>
            <a:r>
              <a:rPr lang="zh-CN" altLang="en-US" dirty="0"/>
              <a:t>返回：</a:t>
            </a:r>
            <a:r>
              <a:rPr lang="en-US" altLang="zh-CN" dirty="0"/>
              <a:t>shape</a:t>
            </a:r>
            <a:r>
              <a:rPr lang="zh-CN" altLang="en-US" dirty="0"/>
              <a:t>为（</a:t>
            </a:r>
            <a:r>
              <a:rPr lang="en-US" altLang="zh-CN" dirty="0" err="1"/>
              <a:t>max_length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)</a:t>
            </a:r>
            <a:r>
              <a:rPr lang="zh-CN" altLang="en-US" dirty="0"/>
              <a:t>的整数</a:t>
            </a:r>
            <a:r>
              <a:rPr lang="en-US" altLang="zh-CN" dirty="0"/>
              <a:t>tensor</a:t>
            </a:r>
            <a:r>
              <a:rPr lang="zh-CN" altLang="en-US" dirty="0"/>
              <a:t>，可用作</a:t>
            </a:r>
            <a:r>
              <a:rPr lang="en-US" altLang="zh-CN" dirty="0"/>
              <a:t>RNN</a:t>
            </a:r>
            <a:r>
              <a:rPr lang="zh-CN" altLang="en-US" dirty="0"/>
              <a:t>模型的输入</a:t>
            </a:r>
            <a:endParaRPr lang="en-US" altLang="zh-CN" dirty="0"/>
          </a:p>
          <a:p>
            <a:pPr lvl="1"/>
            <a:r>
              <a:rPr lang="en-US" altLang="zh-CN" dirty="0" err="1"/>
              <a:t>max_length</a:t>
            </a:r>
            <a:r>
              <a:rPr lang="zh-CN" altLang="en-US" dirty="0"/>
              <a:t>为</a:t>
            </a:r>
            <a:r>
              <a:rPr lang="en-US" altLang="zh-CN" dirty="0" err="1"/>
              <a:t>batch_size</a:t>
            </a:r>
            <a:r>
              <a:rPr lang="zh-CN" altLang="en-US" dirty="0"/>
              <a:t>个字符串的长度的最大值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90079-C320-4843-B3DB-35D6500DA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43" y="3131910"/>
            <a:ext cx="7190109" cy="16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1367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实现的循环神经网络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的古诗词生成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082774A5-9C27-4B45-AF1A-9423CEE0441C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5242373" cy="498872"/>
          </a:xfrm>
        </p:spPr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19150"/>
            <a:ext cx="4950459" cy="3937000"/>
          </a:xfrm>
        </p:spPr>
        <p:txBody>
          <a:bodyPr>
            <a:normAutofit/>
          </a:bodyPr>
          <a:lstStyle/>
          <a:p>
            <a:r>
              <a:rPr lang="en-CN" sz="1800" dirty="0"/>
              <a:t>如何准备一个batch用于训练</a:t>
            </a:r>
            <a:r>
              <a:rPr lang="zh-CN" altLang="en-US" sz="1800" dirty="0"/>
              <a:t>？</a:t>
            </a:r>
            <a:endParaRPr lang="en-US" altLang="zh-CN" sz="1800" dirty="0"/>
          </a:p>
          <a:p>
            <a:pPr lvl="1"/>
            <a:r>
              <a:rPr lang="zh-CN" altLang="en-US" sz="1600" dirty="0"/>
              <a:t>返回：</a:t>
            </a:r>
            <a:r>
              <a:rPr lang="en-US" altLang="zh-CN" sz="1600" dirty="0"/>
              <a:t>shape</a:t>
            </a:r>
            <a:r>
              <a:rPr lang="zh-CN" altLang="en-US" sz="1600" dirty="0"/>
              <a:t>为（</a:t>
            </a:r>
            <a:r>
              <a:rPr lang="en-US" altLang="zh-CN" sz="1600" dirty="0" err="1"/>
              <a:t>max_length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batch_size</a:t>
            </a:r>
            <a:r>
              <a:rPr lang="en-US" altLang="zh-CN" sz="1600" dirty="0"/>
              <a:t>)</a:t>
            </a:r>
            <a:r>
              <a:rPr lang="zh-CN" altLang="en-US" sz="1600" dirty="0"/>
              <a:t>的整数</a:t>
            </a:r>
            <a:r>
              <a:rPr lang="en-US" altLang="zh-CN" sz="1600" dirty="0"/>
              <a:t>tensor</a:t>
            </a:r>
          </a:p>
          <a:p>
            <a:pPr lvl="1"/>
            <a:r>
              <a:rPr lang="en-US" altLang="zh-CN" sz="1600" dirty="0" err="1"/>
              <a:t>max_length</a:t>
            </a:r>
            <a:r>
              <a:rPr lang="zh-CN" altLang="en-US" sz="1600" dirty="0"/>
              <a:t>为</a:t>
            </a:r>
            <a:r>
              <a:rPr lang="en-US" altLang="zh-CN" sz="1600" dirty="0" err="1"/>
              <a:t>batch_size</a:t>
            </a:r>
            <a:r>
              <a:rPr lang="zh-CN" altLang="en-US" sz="1600" dirty="0"/>
              <a:t>个字符串的长度的最大值</a:t>
            </a:r>
            <a:endParaRPr lang="en-US" altLang="zh-CN" sz="1600" dirty="0"/>
          </a:p>
          <a:p>
            <a:pPr lvl="1"/>
            <a:r>
              <a:rPr lang="en-US" altLang="zh-CN" sz="1600" dirty="0"/>
              <a:t>Padding</a:t>
            </a:r>
            <a:r>
              <a:rPr lang="zh-CN" altLang="en-US" sz="1600" dirty="0"/>
              <a:t>操作：</a:t>
            </a:r>
            <a:endParaRPr lang="en-US" altLang="zh-CN" sz="1600" dirty="0"/>
          </a:p>
          <a:p>
            <a:pPr lvl="2"/>
            <a:r>
              <a:rPr lang="zh-CN" altLang="en-US" sz="1400" dirty="0"/>
              <a:t>准备一个全</a:t>
            </a:r>
            <a:r>
              <a:rPr lang="en-US" altLang="zh-CN" sz="1400" dirty="0"/>
              <a:t>0tensor</a:t>
            </a:r>
          </a:p>
          <a:p>
            <a:pPr lvl="2"/>
            <a:r>
              <a:rPr lang="zh-CN" altLang="en-US" sz="1400" dirty="0"/>
              <a:t>生成代表字符串的整数（列）向量按照末位对齐的方式填入全</a:t>
            </a:r>
            <a:r>
              <a:rPr lang="en-US" altLang="zh-CN" sz="1400" dirty="0"/>
              <a:t>0tensor</a:t>
            </a:r>
            <a:r>
              <a:rPr lang="zh-CN" altLang="en-US" sz="1400" dirty="0"/>
              <a:t>中</a:t>
            </a:r>
            <a:endParaRPr lang="en-US" altLang="zh-CN" sz="1400" dirty="0"/>
          </a:p>
          <a:p>
            <a:pPr lvl="1"/>
            <a:endParaRPr lang="en-C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90079-C320-4843-B3DB-35D6500D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03" y="3364388"/>
            <a:ext cx="7382124" cy="1667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2EFFC2-A30F-4A9D-9A0D-983910B4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" t="981" b="61719"/>
          <a:stretch/>
        </p:blipFill>
        <p:spPr>
          <a:xfrm>
            <a:off x="5407660" y="215900"/>
            <a:ext cx="373634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06995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D3C89-9E8D-2C4B-B23F-ED6B60B4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42" y="2064154"/>
            <a:ext cx="6746487" cy="307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内层循环：</a:t>
            </a:r>
            <a:endParaRPr lang="en-US" altLang="zh-CN" dirty="0"/>
          </a:p>
          <a:p>
            <a:pPr lvl="1"/>
            <a:r>
              <a:rPr lang="en-CN" dirty="0"/>
              <a:t>调用RNN模型计算出所有输出向量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615B3-29B8-444C-A2FB-9DD513ACB54E}"/>
              </a:ext>
            </a:extLst>
          </p:cNvPr>
          <p:cNvSpPr/>
          <p:nvPr/>
        </p:nvSpPr>
        <p:spPr>
          <a:xfrm>
            <a:off x="1060088" y="3372543"/>
            <a:ext cx="4064683" cy="2312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03095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D3C89-9E8D-2C4B-B23F-ED6B60B4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76" y="2188625"/>
            <a:ext cx="6278674" cy="2865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内层循环：</a:t>
            </a:r>
            <a:endParaRPr lang="en-US" altLang="zh-CN" dirty="0"/>
          </a:p>
          <a:p>
            <a:pPr lvl="1"/>
            <a:r>
              <a:rPr lang="zh-CN" altLang="en-US" dirty="0"/>
              <a:t>注意：此时</a:t>
            </a:r>
            <a:r>
              <a:rPr lang="en-US" altLang="zh-CN" dirty="0"/>
              <a:t>output</a:t>
            </a:r>
            <a:r>
              <a:rPr lang="zh-CN" altLang="en-US" dirty="0"/>
              <a:t>包含了所有位置的预测，我们只要最后一个位置</a:t>
            </a:r>
            <a:r>
              <a:rPr lang="en-US" altLang="zh-CN" dirty="0"/>
              <a:t>output[-1]</a:t>
            </a:r>
          </a:p>
          <a:p>
            <a:pPr lvl="1"/>
            <a:r>
              <a:rPr lang="zh-CN" altLang="en-US" dirty="0"/>
              <a:t>取出最后一个输出向量和预测目标</a:t>
            </a:r>
            <a:r>
              <a:rPr lang="en-US" altLang="zh-CN" dirty="0" err="1"/>
              <a:t>y_true</a:t>
            </a:r>
            <a:r>
              <a:rPr lang="zh-CN" altLang="en-US" dirty="0"/>
              <a:t>计算</a:t>
            </a:r>
            <a:r>
              <a:rPr lang="en-US" altLang="zh-CN" dirty="0" err="1"/>
              <a:t>CrossEntropyLoss</a:t>
            </a: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615B3-29B8-444C-A2FB-9DD513ACB54E}"/>
              </a:ext>
            </a:extLst>
          </p:cNvPr>
          <p:cNvSpPr/>
          <p:nvPr/>
        </p:nvSpPr>
        <p:spPr>
          <a:xfrm>
            <a:off x="1508738" y="3458123"/>
            <a:ext cx="4075834" cy="3268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60480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D3C89-9E8D-2C4B-B23F-ED6B60B4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17" y="1579233"/>
            <a:ext cx="6746487" cy="307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内层循环：</a:t>
            </a:r>
            <a:endParaRPr lang="en-US" altLang="zh-CN" dirty="0"/>
          </a:p>
          <a:p>
            <a:pPr lvl="1"/>
            <a:r>
              <a:rPr lang="zh-CN" altLang="en-US" dirty="0"/>
              <a:t>取出最后一个输出向量和预测目标</a:t>
            </a:r>
            <a:r>
              <a:rPr lang="en-US" altLang="zh-CN" dirty="0" err="1"/>
              <a:t>y_true</a:t>
            </a:r>
            <a:r>
              <a:rPr lang="zh-CN" altLang="en-US" dirty="0"/>
              <a:t>计算</a:t>
            </a:r>
            <a:r>
              <a:rPr lang="en-US" altLang="zh-CN" dirty="0" err="1"/>
              <a:t>CrossEntropyLoss</a:t>
            </a: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615B3-29B8-444C-A2FB-9DD513ACB54E}"/>
              </a:ext>
            </a:extLst>
          </p:cNvPr>
          <p:cNvSpPr/>
          <p:nvPr/>
        </p:nvSpPr>
        <p:spPr>
          <a:xfrm>
            <a:off x="1867766" y="3118905"/>
            <a:ext cx="4075834" cy="3268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32184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D3C89-9E8D-2C4B-B23F-ED6B60B4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17" y="1579233"/>
            <a:ext cx="6746487" cy="307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内层循环：</a:t>
            </a:r>
            <a:endParaRPr lang="en-US" altLang="zh-CN" dirty="0"/>
          </a:p>
          <a:p>
            <a:pPr lvl="1"/>
            <a:r>
              <a:rPr lang="zh-CN" altLang="en-US" dirty="0"/>
              <a:t>反向传播计算梯度，利用优化器更新模型参数</a:t>
            </a: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615B3-29B8-444C-A2FB-9DD513ACB54E}"/>
              </a:ext>
            </a:extLst>
          </p:cNvPr>
          <p:cNvSpPr/>
          <p:nvPr/>
        </p:nvSpPr>
        <p:spPr>
          <a:xfrm>
            <a:off x="1845463" y="3475744"/>
            <a:ext cx="4075834" cy="73941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88314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4F04-456E-EE43-80AE-3686F102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RNN模型训练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DE80-9DB8-4944-839F-12BE187D6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与上节课实现的</a:t>
            </a:r>
            <a:r>
              <a:rPr lang="en-US" altLang="zh-CN" dirty="0"/>
              <a:t>RNN</a:t>
            </a:r>
            <a:r>
              <a:rPr lang="zh-CN" altLang="en-US" dirty="0"/>
              <a:t>进行对比：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训练速度明显提升，遍历数据集一次所花的时间大大缩短</a:t>
            </a:r>
            <a:endParaRPr lang="en-US" altLang="zh-CN" dirty="0"/>
          </a:p>
          <a:p>
            <a:pPr lvl="2"/>
            <a:r>
              <a:rPr lang="zh-CN" altLang="en-US" dirty="0"/>
              <a:t>使用较大的</a:t>
            </a:r>
            <a:r>
              <a:rPr lang="en-US" altLang="zh-CN" dirty="0" err="1"/>
              <a:t>batch_size</a:t>
            </a:r>
            <a:r>
              <a:rPr lang="zh-CN" altLang="en-US" dirty="0"/>
              <a:t>通常能提升计算效率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528D3-98E8-F548-A8B0-46918082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289"/>
            <a:ext cx="5418099" cy="1519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1CE1E-4349-1A4B-9DF1-87955AB2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833" y="1716435"/>
            <a:ext cx="6770108" cy="1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900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68D0-210C-5947-AC2B-88B1412D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总结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6CB0B-C318-B641-9F15-E75585D4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</a:t>
            </a:r>
            <a:r>
              <a:rPr lang="en-US" altLang="zh-CN" dirty="0" err="1"/>
              <a:t>nn</a:t>
            </a:r>
            <a:r>
              <a:rPr lang="zh-CN" altLang="en-US" dirty="0"/>
              <a:t>工具包中提供了三种常见</a:t>
            </a:r>
            <a:r>
              <a:rPr lang="en-US" altLang="zh-CN" dirty="0"/>
              <a:t>RNN</a:t>
            </a:r>
            <a:r>
              <a:rPr lang="zh-CN" altLang="en-US" dirty="0"/>
              <a:t>的实现：</a:t>
            </a:r>
            <a:endParaRPr lang="en-US" altLang="zh-CN" dirty="0"/>
          </a:p>
          <a:p>
            <a:pPr lvl="1"/>
            <a:r>
              <a:rPr lang="en-US" altLang="zh-CN" dirty="0"/>
              <a:t>RNN/LSTM/GRU</a:t>
            </a:r>
          </a:p>
          <a:p>
            <a:r>
              <a:rPr lang="zh-CN" altLang="en-US" dirty="0"/>
              <a:t>如何使用</a:t>
            </a:r>
            <a:r>
              <a:rPr lang="en-US" altLang="zh-CN" dirty="0" err="1"/>
              <a:t>PyTorch</a:t>
            </a:r>
            <a:r>
              <a:rPr lang="zh-CN" altLang="en-US" dirty="0"/>
              <a:t>提供的</a:t>
            </a:r>
            <a:r>
              <a:rPr lang="en-US" altLang="zh-CN" dirty="0"/>
              <a:t>RNN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如何构造模型？</a:t>
            </a:r>
            <a:endParaRPr lang="en-US" altLang="zh-CN" dirty="0"/>
          </a:p>
          <a:p>
            <a:pPr lvl="1"/>
            <a:r>
              <a:rPr lang="zh-CN" altLang="en-US" dirty="0"/>
              <a:t>模型的输入和输出的定义和形状？</a:t>
            </a:r>
            <a:endParaRPr lang="en-US" altLang="zh-CN" dirty="0"/>
          </a:p>
          <a:p>
            <a:pPr lvl="2"/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rnn</a:t>
            </a:r>
            <a:r>
              <a:rPr lang="en-US" altLang="zh-CN" dirty="0"/>
              <a:t>(input)</a:t>
            </a:r>
          </a:p>
          <a:p>
            <a:pPr lvl="1"/>
            <a:r>
              <a:rPr lang="zh-CN" altLang="en-US" dirty="0"/>
              <a:t>一次性计算所有隐状态向量</a:t>
            </a:r>
            <a:r>
              <a:rPr lang="en-US" altLang="zh-CN" dirty="0"/>
              <a:t>vs</a:t>
            </a:r>
            <a:r>
              <a:rPr lang="zh-CN" altLang="en-US" dirty="0"/>
              <a:t>用循环依次得到隐状态向量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PyTorch</a:t>
            </a:r>
            <a:r>
              <a:rPr lang="zh-CN" altLang="en-US" dirty="0"/>
              <a:t>提供的</a:t>
            </a:r>
            <a:r>
              <a:rPr lang="en-US" altLang="zh-CN" dirty="0"/>
              <a:t>RNN/LSTM/GRU</a:t>
            </a:r>
            <a:r>
              <a:rPr lang="zh-CN" altLang="en-US" dirty="0"/>
              <a:t>实现基于</a:t>
            </a:r>
            <a:r>
              <a:rPr lang="en-US" altLang="zh-CN" dirty="0"/>
              <a:t>RNN</a:t>
            </a:r>
            <a:r>
              <a:rPr lang="zh-CN" altLang="en-US" dirty="0"/>
              <a:t>的语言模型和语言生成模型</a:t>
            </a:r>
            <a:endParaRPr lang="en-US" altLang="zh-CN" dirty="0"/>
          </a:p>
          <a:p>
            <a:pPr lvl="1"/>
            <a:r>
              <a:rPr lang="zh-CN" altLang="en-US" dirty="0"/>
              <a:t>如何准备一个</a:t>
            </a:r>
            <a:r>
              <a:rPr lang="en-US" altLang="zh-CN" dirty="0"/>
              <a:t>batch</a:t>
            </a:r>
            <a:r>
              <a:rPr lang="zh-CN" altLang="en-US" dirty="0"/>
              <a:t>的输入？</a:t>
            </a:r>
            <a:endParaRPr lang="en-US" altLang="zh-CN" dirty="0"/>
          </a:p>
          <a:p>
            <a:pPr lvl="1"/>
            <a:r>
              <a:rPr lang="zh-CN" altLang="en-US" dirty="0"/>
              <a:t>一次性输入一个</a:t>
            </a:r>
            <a:r>
              <a:rPr lang="en-US" altLang="zh-CN" dirty="0"/>
              <a:t>batch</a:t>
            </a:r>
            <a:r>
              <a:rPr lang="zh-CN" altLang="en-US" dirty="0"/>
              <a:t>的优点是什么？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37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实现的循环神经网络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大作业布置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的古诗词生成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082774A5-9C27-4B45-AF1A-9423CEE0441C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FBA9-88DC-9041-8B78-E00817C5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A7E6-1DC3-EF42-BD5A-D8965D39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可以在选项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ja-JP" altLang="en-US"/>
              <a:t>基于</a:t>
            </a:r>
            <a:r>
              <a:rPr lang="en-US" dirty="0"/>
              <a:t>RNN</a:t>
            </a:r>
            <a:r>
              <a:rPr lang="ja-JP" altLang="en-US"/>
              <a:t>的古诗词生成</a:t>
            </a:r>
            <a:r>
              <a:rPr lang="zh-CN" altLang="en-US" dirty="0"/>
              <a:t>和选项</a:t>
            </a:r>
            <a:r>
              <a:rPr lang="en-US" altLang="zh-CN" dirty="0"/>
              <a:t>2</a:t>
            </a:r>
            <a:r>
              <a:rPr lang="zh-CN" altLang="en-US" dirty="0"/>
              <a:t>：图像分类两个大作业中</a:t>
            </a:r>
            <a:r>
              <a:rPr lang="zh-CN" altLang="en-US" b="1" dirty="0"/>
              <a:t>任选一个</a:t>
            </a:r>
            <a:r>
              <a:rPr lang="zh-CN" altLang="en-US" dirty="0"/>
              <a:t>完成</a:t>
            </a:r>
            <a:endParaRPr lang="en-US" altLang="zh-CN" dirty="0"/>
          </a:p>
          <a:p>
            <a:r>
              <a:rPr lang="zh-CN" altLang="en-US" dirty="0"/>
              <a:t>在完成大作业的基础上，可以使用华为云</a:t>
            </a:r>
            <a:r>
              <a:rPr lang="en-US" altLang="zh-CN" dirty="0"/>
              <a:t>GPU</a:t>
            </a:r>
            <a:r>
              <a:rPr lang="zh-CN" altLang="en-US" dirty="0"/>
              <a:t>加速训练</a:t>
            </a:r>
            <a:endParaRPr lang="en-US" altLang="zh-CN" dirty="0"/>
          </a:p>
          <a:p>
            <a:r>
              <a:rPr lang="zh-CN" altLang="en-US" dirty="0"/>
              <a:t>需要撰写一个实验报告，介绍以下内容：</a:t>
            </a:r>
            <a:endParaRPr lang="en-US" altLang="zh-CN" dirty="0"/>
          </a:p>
          <a:p>
            <a:pPr lvl="1"/>
            <a:r>
              <a:rPr lang="zh-CN" altLang="en-US" dirty="0"/>
              <a:t>完成作业要求的具体步骤</a:t>
            </a:r>
            <a:endParaRPr lang="en-US" altLang="zh-CN" dirty="0"/>
          </a:p>
          <a:p>
            <a:pPr lvl="1"/>
            <a:r>
              <a:rPr lang="en-CN" dirty="0"/>
              <a:t>模型设计</a:t>
            </a:r>
            <a:r>
              <a:rPr lang="zh-CN" altLang="en-US" dirty="0"/>
              <a:t>、</a:t>
            </a:r>
            <a:r>
              <a:rPr lang="en-CN" dirty="0"/>
              <a:t>训练</a:t>
            </a:r>
            <a:r>
              <a:rPr lang="zh-CN" altLang="en-US" dirty="0"/>
              <a:t>和测试中</a:t>
            </a:r>
            <a:r>
              <a:rPr lang="zh-CN" altLang="en-US" b="1" dirty="0"/>
              <a:t>你</a:t>
            </a:r>
            <a:r>
              <a:rPr lang="zh-CN" altLang="en-US" dirty="0"/>
              <a:t>考虑了哪些因素，如：</a:t>
            </a:r>
            <a:endParaRPr lang="en-US" altLang="zh-CN" dirty="0"/>
          </a:p>
          <a:p>
            <a:pPr lvl="2"/>
            <a:r>
              <a:rPr lang="zh-CN" altLang="en-US" dirty="0"/>
              <a:t>如何设计模型结构</a:t>
            </a:r>
            <a:endParaRPr lang="en-US" altLang="zh-CN" dirty="0"/>
          </a:p>
          <a:p>
            <a:pPr lvl="2"/>
            <a:r>
              <a:rPr lang="zh-CN" altLang="en-US" dirty="0"/>
              <a:t>如何选择学习率、迭代次数等参数</a:t>
            </a:r>
            <a:endParaRPr lang="en-US" altLang="zh-CN" dirty="0"/>
          </a:p>
          <a:p>
            <a:pPr lvl="2"/>
            <a:r>
              <a:rPr lang="zh-CN" altLang="en-US" dirty="0"/>
              <a:t>如何对模型进行调试</a:t>
            </a:r>
            <a:endParaRPr lang="en-US" altLang="zh-CN" dirty="0"/>
          </a:p>
          <a:p>
            <a:pPr lvl="2"/>
            <a:r>
              <a:rPr lang="zh-CN" altLang="en-US" dirty="0"/>
              <a:t>如何提升模型训练效率</a:t>
            </a:r>
            <a:endParaRPr lang="en-US" altLang="zh-CN" dirty="0"/>
          </a:p>
          <a:p>
            <a:pPr lvl="3"/>
            <a:r>
              <a:rPr lang="zh-CN" altLang="en-US" dirty="0"/>
              <a:t>如何使用</a:t>
            </a:r>
            <a:r>
              <a:rPr lang="en-US" altLang="zh-CN" dirty="0"/>
              <a:t>GPU</a:t>
            </a:r>
            <a:r>
              <a:rPr lang="zh-CN" altLang="en-US" dirty="0"/>
              <a:t>加速计算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89161297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选项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ja-JP" altLang="en-US"/>
              <a:t>基于</a:t>
            </a:r>
            <a:r>
              <a:rPr lang="en-US" dirty="0"/>
              <a:t>RNN</a:t>
            </a:r>
            <a:r>
              <a:rPr lang="ja-JP" altLang="en-US"/>
              <a:t>的古诗词生成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599A-2A4D-334E-A97D-3ECE2B1C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实现一个基于RNN的古诗词生成模型</a:t>
            </a:r>
          </a:p>
          <a:p>
            <a:r>
              <a:rPr lang="en-CN" dirty="0"/>
              <a:t>具体要求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模型构建</a:t>
            </a:r>
            <a:r>
              <a:rPr lang="zh-CN" altLang="en-US" dirty="0"/>
              <a:t>：</a:t>
            </a:r>
            <a:r>
              <a:rPr lang="en-US" dirty="0" err="1"/>
              <a:t>继承nn</a:t>
            </a:r>
            <a:r>
              <a:rPr lang="en-US" altLang="zh-CN" dirty="0" err="1"/>
              <a:t>.Module</a:t>
            </a:r>
            <a:r>
              <a:rPr lang="zh-CN" altLang="en-US" dirty="0"/>
              <a:t>，</a:t>
            </a:r>
            <a:r>
              <a:rPr lang="en-US" dirty="0" err="1"/>
              <a:t>实现PoetryModel类</a:t>
            </a:r>
            <a:endParaRPr lang="en-US" dirty="0"/>
          </a:p>
          <a:p>
            <a:pPr lvl="1"/>
            <a:r>
              <a:rPr lang="en-CN" dirty="0"/>
              <a:t>模型训练</a:t>
            </a:r>
            <a:r>
              <a:rPr lang="zh-CN" altLang="en-US" dirty="0"/>
              <a:t>：基于古诗词数据集，完成</a:t>
            </a:r>
            <a:r>
              <a:rPr lang="en-US" altLang="zh-CN" dirty="0" err="1"/>
              <a:t>PoetryModel</a:t>
            </a:r>
            <a:r>
              <a:rPr lang="zh-CN" altLang="en-US" dirty="0"/>
              <a:t>的训练</a:t>
            </a:r>
            <a:endParaRPr lang="en-US" altLang="zh-CN" dirty="0"/>
          </a:p>
          <a:p>
            <a:pPr lvl="1"/>
            <a:r>
              <a:rPr lang="zh-CN" altLang="en-US" dirty="0"/>
              <a:t>模型测试：分别实现</a:t>
            </a:r>
            <a:r>
              <a:rPr lang="en-US" altLang="zh-CN" dirty="0"/>
              <a:t>test</a:t>
            </a:r>
            <a:r>
              <a:rPr lang="zh-CN" altLang="en-US" dirty="0"/>
              <a:t>和</a:t>
            </a:r>
            <a:r>
              <a:rPr lang="en-US" altLang="zh-CN" dirty="0" err="1"/>
              <a:t>acrostic_test</a:t>
            </a:r>
            <a:r>
              <a:rPr lang="zh-CN" altLang="en-US" dirty="0"/>
              <a:t>函数，完成诗歌补完和藏头诗生成</a:t>
            </a:r>
            <a:endParaRPr lang="en-US" altLang="zh-CN" dirty="0"/>
          </a:p>
          <a:p>
            <a:r>
              <a:rPr lang="en-CN" dirty="0"/>
              <a:t>提示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在完整数据上训练模型耗时较长</a:t>
            </a:r>
          </a:p>
          <a:p>
            <a:pPr lvl="2"/>
            <a:r>
              <a:rPr lang="en-CN" dirty="0"/>
              <a:t>使用一部分数据</a:t>
            </a:r>
            <a:r>
              <a:rPr lang="zh-CN" altLang="en-US" dirty="0"/>
              <a:t>（如前</a:t>
            </a:r>
            <a:r>
              <a:rPr lang="en-US" altLang="zh-CN" dirty="0"/>
              <a:t>1000</a:t>
            </a:r>
            <a:r>
              <a:rPr lang="zh-CN" altLang="en-US" dirty="0"/>
              <a:t>首诗歌）进行调试</a:t>
            </a:r>
            <a:endParaRPr lang="en-US" altLang="zh-CN" dirty="0"/>
          </a:p>
          <a:p>
            <a:pPr lvl="2"/>
            <a:r>
              <a:rPr lang="zh-CN" altLang="en-US" dirty="0"/>
              <a:t>后续使用华为云</a:t>
            </a:r>
            <a:r>
              <a:rPr lang="en-US" altLang="zh-CN" dirty="0"/>
              <a:t>GPU</a:t>
            </a:r>
            <a:r>
              <a:rPr lang="zh-CN" altLang="en-US" dirty="0"/>
              <a:t>加速训练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06059978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E91-E37B-854B-A17C-06AFD3F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4D4B-54C3-EF4A-B5E3-9D5F542A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自带了三种常见的</a:t>
            </a:r>
            <a:r>
              <a:rPr lang="en-US" altLang="zh-CN" dirty="0"/>
              <a:t>RNN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en-US" altLang="zh-CN" dirty="0" err="1"/>
              <a:t>nn.RNN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https://pytorch.org/docs/stable/generated/torch.nn.RNN.html</a:t>
            </a:r>
            <a:r>
              <a:rPr lang="en-US" altLang="zh-CN" dirty="0"/>
              <a:t> </a:t>
            </a:r>
          </a:p>
          <a:p>
            <a:pPr lvl="1"/>
            <a:r>
              <a:rPr lang="en-US" dirty="0" err="1"/>
              <a:t>nn</a:t>
            </a:r>
            <a:r>
              <a:rPr lang="en-US" altLang="zh-CN" dirty="0" err="1"/>
              <a:t>.LSTM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https://pytorch.org/docs/stable/generated/torch.nn.LSTM.html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nn.GRU</a:t>
            </a:r>
            <a:endParaRPr lang="en-US" altLang="zh-CN" dirty="0"/>
          </a:p>
          <a:p>
            <a:pPr lvl="2"/>
            <a:r>
              <a:rPr lang="en-US" dirty="0">
                <a:hlinkClick r:id="rId4"/>
              </a:rPr>
              <a:t>https://pytorch.org/docs/stable/generated/torch.nn.GRU.html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13431118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选项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76939B-AFBD-E845-9EED-917CE37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069523"/>
            <a:ext cx="3363685" cy="3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D9D4FB-670D-AA48-A44B-1CA281A7F23C}"/>
              </a:ext>
            </a:extLst>
          </p:cNvPr>
          <p:cNvSpPr/>
          <p:nvPr/>
        </p:nvSpPr>
        <p:spPr>
          <a:xfrm>
            <a:off x="4572000" y="2087638"/>
            <a:ext cx="43374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en" altLang="zh-CN" dirty="0" err="1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FashionMNIST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是一个图像数据集。 它是由 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Zalando</a:t>
            </a:r>
            <a:r>
              <a:rPr lang="zh-CN" altLang="e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一家德国的时尚科技公司）旗下的研究部门提供，涵盖了来自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种类别的共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万个不同商品的正面图片。</a:t>
            </a:r>
            <a:endParaRPr lang="zh-CN" altLang="en-US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63351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选项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5E62E-1EF8-074A-B77B-BC6473BF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4381"/>
            <a:ext cx="3943748" cy="349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4A1D15-F513-9445-8E23-F4466383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137" y="1206501"/>
            <a:ext cx="5517424" cy="2508747"/>
          </a:xfrm>
        </p:spPr>
        <p:txBody>
          <a:bodyPr/>
          <a:lstStyle/>
          <a:p>
            <a:r>
              <a:rPr lang="en-CN"/>
              <a:t>实现一个基于</a:t>
            </a:r>
            <a:r>
              <a:rPr lang="en-US" altLang="zh-CN" dirty="0"/>
              <a:t>CNN</a:t>
            </a:r>
            <a:r>
              <a:rPr lang="en-CN"/>
              <a:t>的</a:t>
            </a:r>
            <a:r>
              <a:rPr lang="en-US" dirty="0" err="1"/>
              <a:t>图像分类</a:t>
            </a:r>
            <a:r>
              <a:rPr lang="en-CN"/>
              <a:t>模型</a:t>
            </a:r>
            <a:endParaRPr lang="en-CN" dirty="0"/>
          </a:p>
          <a:p>
            <a:r>
              <a:rPr lang="en-CN" dirty="0"/>
              <a:t>具体要求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模型构建</a:t>
            </a:r>
            <a:r>
              <a:rPr lang="zh-CN" altLang="en-US" dirty="0"/>
              <a:t>：</a:t>
            </a:r>
            <a:r>
              <a:rPr lang="en-US" dirty="0" err="1"/>
              <a:t>继承nn</a:t>
            </a:r>
            <a:r>
              <a:rPr lang="en-US" altLang="zh-CN" dirty="0" err="1"/>
              <a:t>.Module</a:t>
            </a:r>
            <a:r>
              <a:rPr lang="zh-CN" altLang="en-US" dirty="0"/>
              <a:t>，</a:t>
            </a:r>
            <a:r>
              <a:rPr lang="en-US" dirty="0" err="1"/>
              <a:t>实现FashionMnistModel类</a:t>
            </a:r>
            <a:endParaRPr lang="en-US" dirty="0"/>
          </a:p>
          <a:p>
            <a:pPr lvl="1"/>
            <a:r>
              <a:rPr lang="en-CN" dirty="0"/>
              <a:t>模型训练</a:t>
            </a:r>
            <a:r>
              <a:rPr lang="zh-CN" altLang="en-US" dirty="0"/>
              <a:t>：基于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数据集，完成</a:t>
            </a:r>
            <a:r>
              <a:rPr lang="en-US" altLang="zh-CN" dirty="0" err="1"/>
              <a:t>FashionMnistModel</a:t>
            </a:r>
            <a:r>
              <a:rPr lang="zh-CN" altLang="en-US" dirty="0"/>
              <a:t>的训练</a:t>
            </a:r>
            <a:endParaRPr lang="en-US" altLang="zh-CN" dirty="0"/>
          </a:p>
          <a:p>
            <a:pPr lvl="1"/>
            <a:r>
              <a:rPr lang="zh-CN" altLang="en-US" dirty="0"/>
              <a:t>模型测试：实现</a:t>
            </a:r>
            <a:r>
              <a:rPr lang="en-US" altLang="zh-CN" dirty="0"/>
              <a:t>test</a:t>
            </a:r>
            <a:r>
              <a:rPr lang="zh-CN" altLang="en-US" dirty="0"/>
              <a:t>函数，完成图像分类测试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23442105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实现的循环神经网络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大作业布置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的古诗词生成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082774A5-9C27-4B45-AF1A-9423CEE0441C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4CD6-78F3-C24E-9CBE-3671D652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回顾</a:t>
            </a:r>
            <a:r>
              <a:rPr lang="zh-CN" altLang="en-US" dirty="0"/>
              <a:t>：机器学习的基本流程</a:t>
            </a:r>
            <a:endParaRPr lang="en-CN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303495-D6C6-AD40-B84D-E9E8EE06E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34978"/>
              </p:ext>
            </p:extLst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334180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对古诗词进行预处理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去除作者、标题、编号等信息</a:t>
            </a:r>
            <a:endParaRPr lang="en-US" altLang="zh-CN" dirty="0"/>
          </a:p>
          <a:p>
            <a:pPr lvl="1"/>
            <a:r>
              <a:rPr lang="zh-CN" altLang="en-US" dirty="0"/>
              <a:t>将古诗词转化为为整数</a:t>
            </a:r>
            <a:r>
              <a:rPr lang="en-US" altLang="zh-CN" dirty="0"/>
              <a:t>tensor</a:t>
            </a:r>
          </a:p>
          <a:p>
            <a:pPr lvl="2"/>
            <a:r>
              <a:rPr lang="en-CN" dirty="0"/>
              <a:t>构建</a:t>
            </a:r>
            <a:r>
              <a:rPr lang="en-US" dirty="0"/>
              <a:t>ix</a:t>
            </a:r>
            <a:r>
              <a:rPr lang="en-US" altLang="zh-CN" dirty="0"/>
              <a:t>2word</a:t>
            </a:r>
            <a:r>
              <a:rPr lang="zh-CN" altLang="en-US" dirty="0"/>
              <a:t>、</a:t>
            </a:r>
            <a:r>
              <a:rPr lang="en-US" altLang="zh-CN" dirty="0"/>
              <a:t>word2ix</a:t>
            </a:r>
            <a:r>
              <a:rPr lang="zh-CN" altLang="en-US" dirty="0"/>
              <a:t>映射</a:t>
            </a:r>
            <a:endParaRPr lang="en-US" altLang="zh-CN" dirty="0"/>
          </a:p>
          <a:p>
            <a:pPr lvl="2"/>
            <a:r>
              <a:rPr lang="zh-CN" altLang="en-US" dirty="0"/>
              <a:t>利用</a:t>
            </a:r>
            <a:r>
              <a:rPr lang="en-US" altLang="zh-CN" dirty="0"/>
              <a:t>word2ix</a:t>
            </a:r>
            <a:r>
              <a:rPr lang="zh-CN" altLang="en-US" dirty="0"/>
              <a:t>映射将古诗词字符串表示为整数</a:t>
            </a:r>
            <a:r>
              <a:rPr lang="en-US" altLang="zh-CN" dirty="0"/>
              <a:t>tensor</a:t>
            </a:r>
          </a:p>
          <a:p>
            <a:pPr lvl="2"/>
            <a:r>
              <a:rPr lang="en-US" dirty="0" err="1"/>
              <a:t>在古诗词开头加入特殊字符</a:t>
            </a:r>
            <a:r>
              <a:rPr lang="en-US" altLang="zh-CN" dirty="0"/>
              <a:t>&lt;START&gt;</a:t>
            </a:r>
          </a:p>
          <a:p>
            <a:pPr lvl="2"/>
            <a:r>
              <a:rPr lang="en-US" dirty="0" err="1"/>
              <a:t>在古诗词结尾加入特殊字符</a:t>
            </a:r>
            <a:r>
              <a:rPr lang="en-US" altLang="zh-CN" dirty="0"/>
              <a:t>&lt;EOP&gt;</a:t>
            </a:r>
            <a:r>
              <a:rPr lang="zh-CN" altLang="en-US" dirty="0"/>
              <a:t>（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Poem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对长度不同的古诗词进行</a:t>
            </a:r>
            <a:r>
              <a:rPr lang="en-US" altLang="zh-CN" dirty="0"/>
              <a:t>padding</a:t>
            </a:r>
            <a:r>
              <a:rPr lang="zh-CN" altLang="en-US" dirty="0"/>
              <a:t>操作，在古诗词开头添加特殊字符</a:t>
            </a:r>
            <a:r>
              <a:rPr lang="en-US" altLang="zh-CN" dirty="0"/>
              <a:t>&lt;/s&gt;</a:t>
            </a:r>
            <a:r>
              <a:rPr lang="zh-CN" altLang="en-US" dirty="0"/>
              <a:t>（空格），让每首诗的长度均为</a:t>
            </a:r>
            <a:r>
              <a:rPr lang="en-US" altLang="zh-CN" dirty="0" err="1"/>
              <a:t>max_length</a:t>
            </a:r>
            <a:r>
              <a:rPr lang="zh-CN" altLang="en-US" dirty="0"/>
              <a:t>（</a:t>
            </a:r>
            <a:r>
              <a:rPr lang="en-US" altLang="zh-CN" dirty="0"/>
              <a:t>125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padding</a:t>
            </a:r>
            <a:r>
              <a:rPr lang="zh-CN" altLang="en-US" dirty="0"/>
              <a:t>后数据（</a:t>
            </a:r>
            <a:r>
              <a:rPr lang="en-US" altLang="zh-CN" dirty="0" err="1"/>
              <a:t>pad_data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ix2word</a:t>
            </a:r>
            <a:r>
              <a:rPr lang="zh-CN" altLang="en-US" dirty="0"/>
              <a:t>、</a:t>
            </a:r>
            <a:r>
              <a:rPr lang="en-US" altLang="zh-CN" dirty="0"/>
              <a:t>word2ix</a:t>
            </a:r>
            <a:r>
              <a:rPr lang="zh-CN" altLang="en-US" dirty="0"/>
              <a:t>保存到文件</a:t>
            </a:r>
            <a:r>
              <a:rPr lang="en-US" altLang="zh-CN" dirty="0"/>
              <a:t>Poetry_data_word2ix_ix2word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上述过程已在“古诗生成</a:t>
            </a:r>
            <a:r>
              <a:rPr lang="en-US" altLang="zh-CN" dirty="0"/>
              <a:t>-Step0-</a:t>
            </a:r>
            <a:r>
              <a:rPr lang="zh-CN" altLang="en-US" dirty="0"/>
              <a:t>数据预处理</a:t>
            </a:r>
            <a:r>
              <a:rPr lang="en-US" altLang="zh-CN" dirty="0"/>
              <a:t>.</a:t>
            </a:r>
            <a:r>
              <a:rPr lang="en-US" altLang="zh-CN" dirty="0" err="1"/>
              <a:t>ipynb</a:t>
            </a:r>
            <a:r>
              <a:rPr lang="zh-CN" altLang="en-US" dirty="0"/>
              <a:t>”实现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6880151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可以使用load</a:t>
            </a:r>
            <a:r>
              <a:rPr lang="en-US" altLang="zh-CN" dirty="0"/>
              <a:t>_data</a:t>
            </a:r>
            <a:r>
              <a:rPr lang="zh-CN" altLang="en-US" dirty="0"/>
              <a:t>函数读取处理好的古诗词数据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1C847-55D7-E544-9B16-34153F41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3" y="1226712"/>
            <a:ext cx="7050443" cy="2245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0532E-ABDD-DC47-ABA9-91280D96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4" y="3524714"/>
            <a:ext cx="6235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8771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可以使用decode</a:t>
            </a:r>
            <a:r>
              <a:rPr lang="en-US" altLang="zh-CN" dirty="0"/>
              <a:t>_poetry</a:t>
            </a:r>
            <a:r>
              <a:rPr lang="zh-CN" altLang="en-US" dirty="0"/>
              <a:t>函数，解码</a:t>
            </a:r>
            <a:r>
              <a:rPr lang="en-US" altLang="zh-CN" dirty="0" err="1"/>
              <a:t>poet_data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中第</a:t>
            </a:r>
            <a:r>
              <a:rPr lang="en-US" altLang="zh-CN" dirty="0" err="1"/>
              <a:t>idx</a:t>
            </a:r>
            <a:r>
              <a:rPr lang="zh-CN" altLang="en-US" dirty="0"/>
              <a:t>首古诗词</a:t>
            </a:r>
            <a:endParaRPr lang="en-US" altLang="zh-CN" dirty="0"/>
          </a:p>
          <a:p>
            <a:pPr lvl="1"/>
            <a:r>
              <a:rPr lang="en-CN" dirty="0"/>
              <a:t>从</a:t>
            </a:r>
            <a:r>
              <a:rPr lang="en-US" altLang="zh-CN" dirty="0"/>
              <a:t>311,823</a:t>
            </a:r>
            <a:r>
              <a:rPr lang="zh-CN" altLang="en-US" dirty="0"/>
              <a:t>首古诗词中选择一首</a:t>
            </a:r>
            <a:endParaRPr lang="en-US" altLang="zh-CN" dirty="0"/>
          </a:p>
          <a:p>
            <a:pPr lvl="1"/>
            <a:r>
              <a:rPr lang="en-CN" dirty="0"/>
              <a:t>用ix</a:t>
            </a:r>
            <a:r>
              <a:rPr lang="en-US" altLang="zh-CN" dirty="0"/>
              <a:t>2word</a:t>
            </a:r>
            <a:r>
              <a:rPr lang="zh-CN" altLang="en-US" dirty="0"/>
              <a:t>将整数映射回字符，并去除三种特殊字符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CFA1B-209B-6D4F-8AD6-E46B0CAC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2" y="2178374"/>
            <a:ext cx="6233532" cy="25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5430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A066-D1A9-784F-9CE2-6B47A0E9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E62D8-E394-6B4E-B6E2-1D9EB9AC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使用peo</a:t>
            </a:r>
            <a:r>
              <a:rPr lang="en-US" altLang="zh-CN" dirty="0" err="1"/>
              <a:t>t_data</a:t>
            </a:r>
            <a:r>
              <a:rPr lang="en-CN" dirty="0"/>
              <a:t>构建dataloader</a:t>
            </a:r>
            <a:endParaRPr lang="en-US" dirty="0"/>
          </a:p>
          <a:p>
            <a:pPr lvl="1"/>
            <a:r>
              <a:rPr lang="zh-CN" altLang="en-US" dirty="0"/>
              <a:t>遍历该</a:t>
            </a:r>
            <a:r>
              <a:rPr lang="en-US" altLang="zh-CN" dirty="0" err="1"/>
              <a:t>dataloader</a:t>
            </a:r>
            <a:r>
              <a:rPr lang="zh-CN" altLang="en-US" dirty="0"/>
              <a:t>可以一次取出</a:t>
            </a:r>
            <a:r>
              <a:rPr lang="en-US" altLang="zh-CN" dirty="0" err="1"/>
              <a:t>batch_size</a:t>
            </a:r>
            <a:r>
              <a:rPr lang="zh-CN" altLang="en-US" dirty="0"/>
              <a:t>个训练数据</a:t>
            </a:r>
            <a:endParaRPr lang="en-US" altLang="zh-CN" dirty="0"/>
          </a:p>
          <a:p>
            <a:pPr lvl="2"/>
            <a:r>
              <a:rPr lang="zh-CN" altLang="en-US" dirty="0"/>
              <a:t>遍历得到的</a:t>
            </a:r>
            <a:r>
              <a:rPr lang="en-US" altLang="zh-CN" dirty="0"/>
              <a:t>data_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为（</a:t>
            </a:r>
            <a:r>
              <a:rPr lang="en-US" altLang="zh-CN" dirty="0" err="1"/>
              <a:t>batch_size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max_length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将其转置，使其</a:t>
            </a:r>
            <a:r>
              <a:rPr lang="en-US" altLang="zh-CN" dirty="0"/>
              <a:t>shape</a:t>
            </a:r>
            <a:r>
              <a:rPr lang="zh-CN" altLang="en-US" dirty="0"/>
              <a:t>为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调试时选取前</a:t>
            </a:r>
            <a:r>
              <a:rPr lang="en-US" altLang="zh-CN" dirty="0"/>
              <a:t>1000</a:t>
            </a:r>
            <a:r>
              <a:rPr lang="zh-CN" altLang="en-US" dirty="0"/>
              <a:t>首诗歌，正式训练时可增大数据规模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DFD48-6949-7745-9CA2-79E3B379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33652"/>
            <a:ext cx="8396868" cy="990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A038D-40C7-0D42-A61F-A6740A26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80" y="3642294"/>
            <a:ext cx="7432907" cy="12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8578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1592610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DACF04-198A-544A-9D1F-CF947866A6A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724E95-CD54-EB44-8E68-E46F37A713D5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7E54247-FE14-EB4B-A30A-6DB6D0137433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1DED14B-3FD4-184A-AA95-5645011C0A58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1732794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AECD-E788-3249-A058-7C92A27D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E430-BD3A-BB4A-8F91-523B528A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LSTM和GRU是两种被广泛使用的RNN结构</a:t>
            </a:r>
          </a:p>
          <a:p>
            <a:pPr lvl="1"/>
            <a:r>
              <a:rPr lang="en-CN" dirty="0"/>
              <a:t>能够解决</a:t>
            </a:r>
            <a:r>
              <a:rPr lang="en-US" altLang="zh-CN" dirty="0"/>
              <a:t>”</a:t>
            </a:r>
            <a:r>
              <a:rPr lang="zh-CN" altLang="en-US" dirty="0"/>
              <a:t>梯度消失“问题，适用于建模更长的序列</a:t>
            </a:r>
            <a:endParaRPr lang="en-US" altLang="zh-CN" dirty="0"/>
          </a:p>
          <a:p>
            <a:pPr lvl="1"/>
            <a:r>
              <a:rPr lang="zh-CN" altLang="en-US" dirty="0"/>
              <a:t>具体结构请参见附录</a:t>
            </a:r>
            <a:endParaRPr lang="en-CN" dirty="0"/>
          </a:p>
          <a:p>
            <a:r>
              <a:rPr lang="en-CN" dirty="0"/>
              <a:t>通常情况下</a:t>
            </a:r>
            <a:r>
              <a:rPr lang="zh-CN" altLang="en-US" dirty="0"/>
              <a:t>，可以先尝试使用</a:t>
            </a:r>
            <a:r>
              <a:rPr lang="en-US" altLang="zh-CN" dirty="0"/>
              <a:t>LSTM</a:t>
            </a:r>
          </a:p>
          <a:p>
            <a:r>
              <a:rPr lang="en-US" dirty="0" err="1"/>
              <a:t>如果需要提升训练</a:t>
            </a:r>
            <a:r>
              <a:rPr lang="en-US" altLang="zh-CN" dirty="0"/>
              <a:t>/</a:t>
            </a:r>
            <a:r>
              <a:rPr lang="zh-CN" altLang="en-US" dirty="0"/>
              <a:t>推理速度或者控制参数数量，可以</a:t>
            </a:r>
            <a:r>
              <a:rPr lang="en-US" dirty="0" err="1"/>
              <a:t>切换使用GRU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4DEDA-60D0-4740-BF4C-12FB1118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44" y="2694411"/>
            <a:ext cx="5017911" cy="16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5062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DACF04-198A-544A-9D1F-CF947866A6A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724E95-CD54-EB44-8E68-E46F37A713D5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68BCC1-93FA-F545-A2B3-622C69C9E91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45858" y="319472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/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77E54247-FE14-EB4B-A30A-6DB6D0137433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1DC1B4-A02F-ED46-ADC9-CF04223936D1}"/>
              </a:ext>
            </a:extLst>
          </p:cNvPr>
          <p:cNvSpPr/>
          <p:nvPr/>
        </p:nvSpPr>
        <p:spPr>
          <a:xfrm>
            <a:off x="457279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6595B42-0CD6-9049-98D6-1DADF59915EF}"/>
              </a:ext>
            </a:extLst>
          </p:cNvPr>
          <p:cNvSpPr/>
          <p:nvPr/>
        </p:nvSpPr>
        <p:spPr>
          <a:xfrm>
            <a:off x="477416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/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1DED14B-3FD4-184A-AA95-5645011C0A58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A0DB9B99-CE7A-7448-A862-0AC7B3AA1C65}"/>
              </a:ext>
            </a:extLst>
          </p:cNvPr>
          <p:cNvSpPr/>
          <p:nvPr/>
        </p:nvSpPr>
        <p:spPr>
          <a:xfrm>
            <a:off x="479668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3348400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DACF04-198A-544A-9D1F-CF947866A6A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724E95-CD54-EB44-8E68-E46F37A713D5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68BCC1-93FA-F545-A2B3-622C69C9E91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45858" y="319472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/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77E54247-FE14-EB4B-A30A-6DB6D0137433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1DC1B4-A02F-ED46-ADC9-CF04223936D1}"/>
              </a:ext>
            </a:extLst>
          </p:cNvPr>
          <p:cNvSpPr/>
          <p:nvPr/>
        </p:nvSpPr>
        <p:spPr>
          <a:xfrm>
            <a:off x="457279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AE5850-E266-8547-BF17-34E26E1EAD33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5433408" y="3183679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DB9E1-DC3B-A746-B158-32A8A5EA748E}"/>
                  </a:ext>
                </a:extLst>
              </p:cNvPr>
              <p:cNvSpPr/>
              <p:nvPr/>
            </p:nvSpPr>
            <p:spPr>
              <a:xfrm>
                <a:off x="5498843" y="283616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DB9E1-DC3B-A746-B158-32A8A5EA7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43" y="2836169"/>
                <a:ext cx="54207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wn Arrow 20">
            <a:extLst>
              <a:ext uri="{FF2B5EF4-FFF2-40B4-BE49-F238E27FC236}">
                <a16:creationId xmlns:a16="http://schemas.microsoft.com/office/drawing/2014/main" id="{A6595B42-0CD6-9049-98D6-1DADF59915EF}"/>
              </a:ext>
            </a:extLst>
          </p:cNvPr>
          <p:cNvSpPr/>
          <p:nvPr/>
        </p:nvSpPr>
        <p:spPr>
          <a:xfrm>
            <a:off x="477416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/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F838D6-15AD-1B45-BD16-97E0CED41D55}"/>
              </a:ext>
            </a:extLst>
          </p:cNvPr>
          <p:cNvSpPr/>
          <p:nvPr/>
        </p:nvSpPr>
        <p:spPr>
          <a:xfrm>
            <a:off x="6382871" y="300978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1CF5208-182C-4D43-ADE0-ED5F98E9CD1B}"/>
              </a:ext>
            </a:extLst>
          </p:cNvPr>
          <p:cNvSpPr/>
          <p:nvPr/>
        </p:nvSpPr>
        <p:spPr>
          <a:xfrm>
            <a:off x="6590611" y="2251338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ACCCC9-B1C8-8746-A3F2-CF1B898576EC}"/>
                  </a:ext>
                </a:extLst>
              </p:cNvPr>
              <p:cNvSpPr/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ACCCC9-B1C8-8746-A3F2-CF1B89857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1DED14B-3FD4-184A-AA95-5645011C0A58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A0DB9B99-CE7A-7448-A862-0AC7B3AA1C65}"/>
              </a:ext>
            </a:extLst>
          </p:cNvPr>
          <p:cNvSpPr/>
          <p:nvPr/>
        </p:nvSpPr>
        <p:spPr>
          <a:xfrm>
            <a:off x="479668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08896A10-A8DD-DC4E-8347-D278D8B0F73E}"/>
              </a:ext>
            </a:extLst>
          </p:cNvPr>
          <p:cNvSpPr/>
          <p:nvPr/>
        </p:nvSpPr>
        <p:spPr>
          <a:xfrm>
            <a:off x="6613135" y="3351385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9196572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的输入</a:t>
            </a:r>
            <a:r>
              <a:rPr lang="en-US" altLang="zh-CN" dirty="0"/>
              <a:t>(x)</a:t>
            </a:r>
            <a:r>
              <a:rPr lang="zh-CN" altLang="en-US" dirty="0"/>
              <a:t>：</a:t>
            </a:r>
            <a:r>
              <a:rPr lang="en-US" altLang="zh-CN" dirty="0"/>
              <a:t>data_[:-1,</a:t>
            </a:r>
            <a:r>
              <a:rPr lang="zh-CN" altLang="en-US" dirty="0"/>
              <a:t> </a:t>
            </a:r>
            <a:r>
              <a:rPr lang="en-US" altLang="zh-CN" dirty="0"/>
              <a:t>:]</a:t>
            </a:r>
            <a:r>
              <a:rPr lang="zh-CN" altLang="en-US" dirty="0"/>
              <a:t>，前</a:t>
            </a:r>
            <a:r>
              <a:rPr lang="en-US" altLang="zh-CN" dirty="0"/>
              <a:t>max_length-1</a:t>
            </a:r>
            <a:r>
              <a:rPr lang="zh-CN" altLang="en-US" dirty="0"/>
              <a:t>个字</a:t>
            </a:r>
            <a:endParaRPr lang="en-US" altLang="zh-CN" dirty="0"/>
          </a:p>
          <a:p>
            <a:pPr lvl="2"/>
            <a:r>
              <a:rPr lang="zh-CN" altLang="en-US" dirty="0"/>
              <a:t>输入：“床前明月”</a:t>
            </a:r>
            <a:endParaRPr lang="en-US" altLang="zh-CN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的输出目标</a:t>
            </a:r>
            <a:r>
              <a:rPr lang="en-US" altLang="zh-CN" dirty="0"/>
              <a:t>(y)</a:t>
            </a:r>
            <a:r>
              <a:rPr lang="zh-CN" altLang="en-US" dirty="0"/>
              <a:t>：</a:t>
            </a:r>
            <a:r>
              <a:rPr lang="en-US" altLang="zh-CN" dirty="0"/>
              <a:t>data_[1:,</a:t>
            </a:r>
            <a:r>
              <a:rPr lang="zh-CN" altLang="en-US" dirty="0"/>
              <a:t> </a:t>
            </a:r>
            <a:r>
              <a:rPr lang="en-US" altLang="zh-CN" dirty="0"/>
              <a:t>:],</a:t>
            </a:r>
            <a:r>
              <a:rPr lang="zh-CN" altLang="en-US" dirty="0"/>
              <a:t> 后</a:t>
            </a:r>
            <a:r>
              <a:rPr lang="en-US" altLang="zh-CN" dirty="0"/>
              <a:t>max_length-1</a:t>
            </a:r>
            <a:r>
              <a:rPr lang="zh-CN" altLang="en-US" dirty="0"/>
              <a:t>个字</a:t>
            </a:r>
            <a:endParaRPr lang="en-US" altLang="zh-CN" dirty="0"/>
          </a:p>
          <a:p>
            <a:pPr lvl="2"/>
            <a:r>
              <a:rPr lang="zh-CN" altLang="en-US" dirty="0"/>
              <a:t>预测：“</a:t>
            </a:r>
            <a:r>
              <a:rPr lang="zh-CN" altLang="en-CN" dirty="0"/>
              <a:t>前明月光</a:t>
            </a:r>
            <a:r>
              <a:rPr lang="zh-CN" altLang="en-US" dirty="0"/>
              <a:t>”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预测是一个多分类任务：</a:t>
            </a:r>
            <a:r>
              <a:rPr lang="zh-CN" altLang="en-CN" dirty="0"/>
              <a:t>分类数</a:t>
            </a:r>
            <a:r>
              <a:rPr lang="en-US" altLang="zh-CN" dirty="0"/>
              <a:t>=</a:t>
            </a:r>
            <a:r>
              <a:rPr lang="zh-CN" altLang="en-US" dirty="0"/>
              <a:t>字典大小（</a:t>
            </a:r>
            <a:r>
              <a:rPr lang="en-US" altLang="zh-CN" dirty="0" err="1"/>
              <a:t>len</a:t>
            </a:r>
            <a:r>
              <a:rPr lang="en-US" altLang="zh-CN" dirty="0"/>
              <a:t>(ix2word))</a:t>
            </a:r>
          </a:p>
          <a:p>
            <a:pPr lvl="2"/>
            <a:r>
              <a:rPr lang="zh-CN" altLang="en-US" dirty="0"/>
              <a:t>使用</a:t>
            </a:r>
            <a:r>
              <a:rPr lang="en-US" altLang="zh-CN" dirty="0" err="1"/>
              <a:t>nn.CrossEntropyLoss</a:t>
            </a:r>
            <a:endParaRPr lang="en-US" altLang="zh-CN" dirty="0"/>
          </a:p>
          <a:p>
            <a:pPr lvl="2"/>
            <a:r>
              <a:rPr lang="zh-CN" altLang="en-US" dirty="0"/>
              <a:t>注意</a:t>
            </a:r>
            <a:r>
              <a:rPr lang="en-US" altLang="zh-CN" dirty="0"/>
              <a:t>output</a:t>
            </a:r>
            <a:r>
              <a:rPr lang="zh-CN" altLang="en-US" dirty="0"/>
              <a:t>和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是否匹配！详见</a:t>
            </a:r>
            <a:r>
              <a:rPr lang="en-US" altLang="zh-CN" dirty="0"/>
              <a:t>train</a:t>
            </a:r>
            <a:r>
              <a:rPr lang="zh-CN" altLang="en-US" dirty="0"/>
              <a:t>函数注释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FF50576-FF19-3243-836D-97DD72F0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6922"/>
            <a:ext cx="815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43375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5355-FE7F-A84D-A5D3-8C2A6D41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CEC1-D933-3F4E-AE32-D67F06F1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334215" cy="3937000"/>
          </a:xfrm>
        </p:spPr>
        <p:txBody>
          <a:bodyPr/>
          <a:lstStyle/>
          <a:p>
            <a:r>
              <a:rPr lang="en-CN" dirty="0"/>
              <a:t>实现Poetry</a:t>
            </a:r>
            <a:r>
              <a:rPr lang="en-US" dirty="0"/>
              <a:t>Model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</a:p>
          <a:p>
            <a:pPr lvl="1"/>
            <a:r>
              <a:rPr lang="en-US" altLang="zh-CN" dirty="0"/>
              <a:t>f</a:t>
            </a:r>
            <a:r>
              <a:rPr lang="en-US" dirty="0"/>
              <a:t>orward</a:t>
            </a:r>
          </a:p>
          <a:p>
            <a:r>
              <a:rPr lang="en-CN" dirty="0"/>
              <a:t>推荐使用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83189-5B25-914F-8677-F3132566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8" y="934350"/>
            <a:ext cx="4909366" cy="38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3919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7F1EAC-6684-4F41-AF67-FDAEB4C8A11C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81D53F-B95B-5941-A936-69F4664B9B57}"/>
                  </a:ext>
                </a:extLst>
              </p:cNvPr>
              <p:cNvSpPr/>
              <p:nvPr/>
            </p:nvSpPr>
            <p:spPr>
              <a:xfrm>
                <a:off x="1465025" y="189696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81D53F-B95B-5941-A936-69F4664B9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896961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DA75FE-691A-F54A-B899-01800F64F103}"/>
                  </a:ext>
                </a:extLst>
              </p:cNvPr>
              <p:cNvSpPr/>
              <p:nvPr/>
            </p:nvSpPr>
            <p:spPr>
              <a:xfrm>
                <a:off x="3058153" y="189696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DA75FE-691A-F54A-B899-01800F64F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896961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C8463D-F2D2-F645-9E1C-AF0FB28AFEF3}"/>
                  </a:ext>
                </a:extLst>
              </p:cNvPr>
              <p:cNvSpPr/>
              <p:nvPr/>
            </p:nvSpPr>
            <p:spPr>
              <a:xfrm>
                <a:off x="4779737" y="187029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C8463D-F2D2-F645-9E1C-AF0FB28A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870295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2958CE-C068-BD4B-8133-A530EEB77A83}"/>
                  </a:ext>
                </a:extLst>
              </p:cNvPr>
              <p:cNvSpPr/>
              <p:nvPr/>
            </p:nvSpPr>
            <p:spPr>
              <a:xfrm>
                <a:off x="6389245" y="183981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2958CE-C068-BD4B-8133-A530EEB77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839811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>
            <a:extLst>
              <a:ext uri="{FF2B5EF4-FFF2-40B4-BE49-F238E27FC236}">
                <a16:creationId xmlns:a16="http://schemas.microsoft.com/office/drawing/2014/main" id="{EE4EA607-42E3-924C-B5F4-5D488A44BEB0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69CF89-26AA-CF49-82E4-6D903ACC3803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69CF89-26AA-CF49-82E4-6D903ACC3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AE9F07-6D09-BD4B-A4DA-518C7913E17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0E55B3-FECB-0A46-A197-17D61C65136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66979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0E55B3-FECB-0A46-A197-17D61C651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669799" cy="381515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0F4982-68DF-1043-961A-F2F2F46A9D3C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28286E-8BFE-FC47-AEC0-5E333169B48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45858" y="319472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00A2FE-F62B-2544-B96C-A0D663FCCA91}"/>
                  </a:ext>
                </a:extLst>
              </p:cNvPr>
              <p:cNvSpPr/>
              <p:nvPr/>
            </p:nvSpPr>
            <p:spPr>
              <a:xfrm>
                <a:off x="3911293" y="2836169"/>
                <a:ext cx="66979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00A2FE-F62B-2544-B96C-A0D663FCC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3" y="2836169"/>
                <a:ext cx="669799" cy="381515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B6C0189F-1FD8-2840-B284-919C49320E65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79FBE4-613F-E14B-A2D4-D00F4B73735C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79FBE4-613F-E14B-A2D4-D00F4B737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3F13D4-06C5-FF4C-AE02-182538A06577}"/>
              </a:ext>
            </a:extLst>
          </p:cNvPr>
          <p:cNvSpPr/>
          <p:nvPr/>
        </p:nvSpPr>
        <p:spPr>
          <a:xfrm>
            <a:off x="457279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F9A1F-7F68-1A43-ADA3-DE694CBE3113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5433408" y="3183679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75E171-6D2E-C745-AD70-DBF179EFDBC9}"/>
                  </a:ext>
                </a:extLst>
              </p:cNvPr>
              <p:cNvSpPr/>
              <p:nvPr/>
            </p:nvSpPr>
            <p:spPr>
              <a:xfrm>
                <a:off x="5498843" y="2836169"/>
                <a:ext cx="66979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75E171-6D2E-C745-AD70-DBF179EFD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43" y="2836169"/>
                <a:ext cx="669799" cy="381515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32FCBBF4-C48F-6B4A-9B36-607AB47EDF4A}"/>
              </a:ext>
            </a:extLst>
          </p:cNvPr>
          <p:cNvSpPr/>
          <p:nvPr/>
        </p:nvSpPr>
        <p:spPr>
          <a:xfrm>
            <a:off x="477416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A0C905-DC48-E448-ACE7-4F2FCB0970B7}"/>
                  </a:ext>
                </a:extLst>
              </p:cNvPr>
              <p:cNvSpPr/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A0C905-DC48-E448-ACE7-4F2FCB097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2F47782-8146-DB4D-BE04-11BAC82A5943}"/>
              </a:ext>
            </a:extLst>
          </p:cNvPr>
          <p:cNvSpPr/>
          <p:nvPr/>
        </p:nvSpPr>
        <p:spPr>
          <a:xfrm>
            <a:off x="6382871" y="300978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C9C0B458-1187-6145-9CA6-5AE0923D0175}"/>
              </a:ext>
            </a:extLst>
          </p:cNvPr>
          <p:cNvSpPr/>
          <p:nvPr/>
        </p:nvSpPr>
        <p:spPr>
          <a:xfrm>
            <a:off x="6590611" y="2251338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41D7E-5A5C-4942-A865-B96F3FF12445}"/>
                  </a:ext>
                </a:extLst>
              </p:cNvPr>
              <p:cNvSpPr/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41D7E-5A5C-4942-A865-B96F3FF12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543EDD01-D9C1-6144-8CEF-E2714D0A3AB0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7A04A11-C3D1-CD42-B0B5-A5F9CD8F187C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B57987A-FE20-5447-895D-3AC9D3570DA4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4F08245-E4BF-0743-BBF4-6CE91AAAF7AA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77418578-93B2-CD41-8AB2-F91A57343449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FD08C66E-8149-4F42-87F8-739E34958909}"/>
              </a:ext>
            </a:extLst>
          </p:cNvPr>
          <p:cNvSpPr/>
          <p:nvPr/>
        </p:nvSpPr>
        <p:spPr>
          <a:xfrm>
            <a:off x="479668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48E846E0-5A10-734C-8C04-C1EA81B59E43}"/>
              </a:ext>
            </a:extLst>
          </p:cNvPr>
          <p:cNvSpPr/>
          <p:nvPr/>
        </p:nvSpPr>
        <p:spPr>
          <a:xfrm>
            <a:off x="6613135" y="3351385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62C331-B47D-6843-81BC-DC0D49D9C839}"/>
              </a:ext>
            </a:extLst>
          </p:cNvPr>
          <p:cNvSpPr/>
          <p:nvPr/>
        </p:nvSpPr>
        <p:spPr>
          <a:xfrm>
            <a:off x="1374877" y="4078220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CBBC8D-5FB5-C14E-831C-11CF5F4E7FE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235489" y="4252110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A0403C-59C4-8F4F-BD7D-46081DBAD98F}"/>
                  </a:ext>
                </a:extLst>
              </p:cNvPr>
              <p:cNvSpPr/>
              <p:nvPr/>
            </p:nvSpPr>
            <p:spPr>
              <a:xfrm>
                <a:off x="2300924" y="3893554"/>
                <a:ext cx="6751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A0403C-59C4-8F4F-BD7D-46081DBAD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24" y="3893554"/>
                <a:ext cx="675120" cy="381515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6483E0-D522-4E48-997A-986D507B9772}"/>
              </a:ext>
            </a:extLst>
          </p:cNvPr>
          <p:cNvSpPr/>
          <p:nvPr/>
        </p:nvSpPr>
        <p:spPr>
          <a:xfrm>
            <a:off x="2961631" y="4088996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A6DFBA-999B-EF41-B520-8E602F5148B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822243" y="4262886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9BEA2A8-1CF2-DD43-9D36-2F4FD23B1596}"/>
                  </a:ext>
                </a:extLst>
              </p:cNvPr>
              <p:cNvSpPr/>
              <p:nvPr/>
            </p:nvSpPr>
            <p:spPr>
              <a:xfrm>
                <a:off x="3887678" y="3904330"/>
                <a:ext cx="6751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9BEA2A8-1CF2-DD43-9D36-2F4FD23B1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78" y="3904330"/>
                <a:ext cx="675120" cy="381515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63CCEF6-9CEC-2E4D-A79C-95448A3D4EA2}"/>
              </a:ext>
            </a:extLst>
          </p:cNvPr>
          <p:cNvSpPr/>
          <p:nvPr/>
        </p:nvSpPr>
        <p:spPr>
          <a:xfrm>
            <a:off x="4549181" y="4088996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153B3F-0ACE-F448-808B-32B81314C1FA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 flipV="1">
            <a:off x="5409793" y="4251840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9234DD-5B0E-9F45-9E19-59137C596FE4}"/>
                  </a:ext>
                </a:extLst>
              </p:cNvPr>
              <p:cNvSpPr/>
              <p:nvPr/>
            </p:nvSpPr>
            <p:spPr>
              <a:xfrm>
                <a:off x="5475228" y="3904330"/>
                <a:ext cx="6751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9234DD-5B0E-9F45-9E19-59137C596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228" y="3904330"/>
                <a:ext cx="675120" cy="381515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8969243-CCC7-5E4F-97E1-5DBCD2F4AACE}"/>
              </a:ext>
            </a:extLst>
          </p:cNvPr>
          <p:cNvSpPr/>
          <p:nvPr/>
        </p:nvSpPr>
        <p:spPr>
          <a:xfrm>
            <a:off x="6359256" y="4077950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95589284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input: 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为（序列长度，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embedding_size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lvl="1"/>
            <a:r>
              <a:rPr lang="en-US" altLang="zh-CN" dirty="0"/>
              <a:t>output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隐状态向量</a:t>
            </a:r>
            <a:r>
              <a:rPr lang="en-US" altLang="zh-CN" dirty="0"/>
              <a:t>h</a:t>
            </a:r>
            <a:r>
              <a:rPr lang="zh-CN" altLang="en-US" dirty="0"/>
              <a:t>组成的</a:t>
            </a:r>
            <a:r>
              <a:rPr lang="en-US" altLang="zh-CN" dirty="0"/>
              <a:t>tensor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lvl="2"/>
            <a:r>
              <a:rPr lang="zh-CN" altLang="en-US" dirty="0"/>
              <a:t>只包含最上</a:t>
            </a:r>
            <a:endParaRPr lang="en-US" altLang="zh-CN" dirty="0"/>
          </a:p>
          <a:p>
            <a:endParaRPr lang="en-US" altLang="zh-CN" dirty="0"/>
          </a:p>
          <a:p>
            <a:endParaRPr lang="en-C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5B33FD5-D732-4C42-8A18-91611C41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92" y="1247258"/>
            <a:ext cx="5157594" cy="1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275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en-US" altLang="zh-CN" dirty="0" err="1"/>
              <a:t>last_hidden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LSTM</a:t>
            </a:r>
            <a:r>
              <a:rPr lang="zh-CN" altLang="en-US" dirty="0"/>
              <a:t>输出（</a:t>
            </a:r>
            <a:r>
              <a:rPr lang="en-US" altLang="zh-CN" dirty="0" err="1"/>
              <a:t>h_t</a:t>
            </a:r>
            <a:r>
              <a:rPr lang="zh-CN" altLang="en-US" dirty="0"/>
              <a:t>，</a:t>
            </a:r>
            <a:r>
              <a:rPr lang="en-US" altLang="zh-CN" dirty="0" err="1"/>
              <a:t>c_t</a:t>
            </a:r>
            <a:r>
              <a:rPr lang="zh-CN" altLang="en-US" dirty="0"/>
              <a:t>），分别为隐状态向量和长时记忆单元向量组成的</a:t>
            </a:r>
            <a:r>
              <a:rPr lang="en-US" altLang="zh-CN" dirty="0"/>
              <a:t>tensor</a:t>
            </a:r>
            <a:r>
              <a:rPr lang="zh-CN" altLang="en-US" dirty="0"/>
              <a:t>，维度为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hidden_size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99BDA-24B5-8A40-AE71-1B4A7BE6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6" y="2352906"/>
            <a:ext cx="7888940" cy="22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5718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C4CB-8DEB-AE46-86CC-F4DAD485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模型训练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4BC2-469B-9B49-8858-243B8125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模型训练时间较长</a:t>
            </a:r>
            <a:r>
              <a:rPr lang="zh-CN" altLang="en-US" dirty="0"/>
              <a:t>，每隔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将当前模型保存到</a:t>
            </a:r>
            <a:r>
              <a:rPr lang="en-US" altLang="zh-CN" dirty="0" err="1"/>
              <a:t>self.model_save_path</a:t>
            </a:r>
            <a:r>
              <a:rPr lang="zh-CN" altLang="en-US" dirty="0"/>
              <a:t>路径下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58027-849A-8C42-98B9-5D22DAC0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15" y="1618355"/>
            <a:ext cx="6788770" cy="1634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E5FD1-2D92-474B-8B12-BBA9B2DF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7542"/>
            <a:ext cx="9144000" cy="13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01647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C4CB-8DEB-AE46-86CC-F4DAD485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模型训练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4BC2-469B-9B49-8858-243B8125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</a:t>
            </a:r>
            <a:r>
              <a:rPr lang="en-US" altLang="zh-CN" dirty="0"/>
              <a:t>_</a:t>
            </a:r>
            <a:r>
              <a:rPr lang="en-US" altLang="zh-CN" dirty="0" err="1"/>
              <a:t>load_model</a:t>
            </a:r>
            <a:r>
              <a:rPr lang="zh-CN" altLang="en-US" dirty="0"/>
              <a:t>函数读取训练了指定</a:t>
            </a:r>
            <a:r>
              <a:rPr lang="en-US" altLang="zh-CN" dirty="0"/>
              <a:t>epoch</a:t>
            </a:r>
            <a:r>
              <a:rPr lang="zh-CN" altLang="en-US" dirty="0"/>
              <a:t>的模型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CN" dirty="0"/>
              <a:t>模型训练和调试时</a:t>
            </a:r>
            <a:r>
              <a:rPr lang="zh-CN" altLang="en-US" dirty="0"/>
              <a:t>：</a:t>
            </a:r>
            <a:endParaRPr lang="en-CN" dirty="0"/>
          </a:p>
          <a:p>
            <a:pPr lvl="1"/>
            <a:r>
              <a:rPr lang="en-CN" dirty="0"/>
              <a:t>运行一个训练程序</a:t>
            </a:r>
          </a:p>
          <a:p>
            <a:pPr lvl="2"/>
            <a:r>
              <a:rPr lang="en-CN" dirty="0"/>
              <a:t>每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保存一个模型文件</a:t>
            </a:r>
            <a:endParaRPr lang="en-US" altLang="zh-CN" dirty="0"/>
          </a:p>
          <a:p>
            <a:pPr lvl="1"/>
            <a:r>
              <a:rPr lang="en-US" dirty="0" err="1"/>
              <a:t>编写和运行一个测试程序</a:t>
            </a:r>
            <a:endParaRPr lang="en-US" dirty="0"/>
          </a:p>
          <a:p>
            <a:pPr lvl="2"/>
            <a:r>
              <a:rPr lang="en-US" dirty="0" err="1"/>
              <a:t>读取不同epoch保存的模型进行测试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7AA5-76AE-204E-BB9A-CBFCFB48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3007"/>
            <a:ext cx="8229600" cy="9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415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7B25-0104-A542-971B-4FDE4D84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模型测试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72AC-156E-754A-B2E3-B8B1BA3FD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实现test函数</a:t>
            </a:r>
          </a:p>
          <a:p>
            <a:pPr lvl="1"/>
            <a:r>
              <a:rPr lang="en-CN" dirty="0"/>
              <a:t>给定start</a:t>
            </a:r>
            <a:r>
              <a:rPr lang="en-US" altLang="zh-CN" dirty="0"/>
              <a:t>_words</a:t>
            </a:r>
            <a:r>
              <a:rPr lang="zh-CN" altLang="en-US" dirty="0"/>
              <a:t>中包含的字符串作为一首诗的开头</a:t>
            </a:r>
            <a:endParaRPr lang="en-US" altLang="zh-CN" dirty="0"/>
          </a:p>
          <a:p>
            <a:pPr lvl="1"/>
            <a:r>
              <a:rPr lang="zh-CN" altLang="en-US" dirty="0"/>
              <a:t>依次用循环方式调用</a:t>
            </a:r>
            <a:r>
              <a:rPr lang="en-US" altLang="zh-CN" dirty="0" err="1"/>
              <a:t>self.model</a:t>
            </a:r>
            <a:r>
              <a:rPr lang="zh-CN" altLang="en-US" dirty="0"/>
              <a:t>，生成下一个字加入到结果中</a:t>
            </a:r>
            <a:endParaRPr lang="en-US" altLang="zh-CN" dirty="0"/>
          </a:p>
          <a:p>
            <a:pPr lvl="1"/>
            <a:r>
              <a:rPr lang="en-CN" dirty="0"/>
              <a:t>直到生成代表一首诗的结尾</a:t>
            </a:r>
            <a:r>
              <a:rPr lang="en-US" altLang="zh-CN" dirty="0"/>
              <a:t>&lt;EOP&gt;</a:t>
            </a:r>
            <a:r>
              <a:rPr lang="zh-CN" altLang="en-US" dirty="0"/>
              <a:t>特殊符号为止</a:t>
            </a:r>
            <a:endParaRPr lang="en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DD31A-ADB5-444F-AB2C-DADB89B4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64" y="2230038"/>
            <a:ext cx="5409271" cy="25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10940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5CE3-0829-4947-8578-D4BDFA82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F190-B70C-3A45-90EE-55FD44E56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以RNN模块为例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5D98F-9282-694D-814E-24F4A3FD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5" y="1308777"/>
            <a:ext cx="7549376" cy="29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8192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7B25-0104-A542-971B-4FDE4D84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模型测试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72AC-156E-754A-B2E3-B8B1BA3FD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实现</a:t>
            </a:r>
            <a:r>
              <a:rPr lang="en-US" dirty="0"/>
              <a:t> </a:t>
            </a:r>
            <a:r>
              <a:rPr lang="en-US" dirty="0" err="1"/>
              <a:t>acrostic_test</a:t>
            </a:r>
            <a:r>
              <a:rPr lang="en-US" dirty="0"/>
              <a:t> </a:t>
            </a:r>
            <a:r>
              <a:rPr lang="en-CN" dirty="0"/>
              <a:t>函数</a:t>
            </a:r>
            <a:r>
              <a:rPr lang="zh-CN" altLang="en-US" dirty="0"/>
              <a:t>，生成藏头诗</a:t>
            </a:r>
            <a:endParaRPr lang="en-CN" dirty="0"/>
          </a:p>
          <a:p>
            <a:pPr lvl="1"/>
            <a:r>
              <a:rPr lang="en-CN" dirty="0"/>
              <a:t>给定start</a:t>
            </a:r>
            <a:r>
              <a:rPr lang="en-US" altLang="zh-CN" dirty="0"/>
              <a:t>_words</a:t>
            </a:r>
            <a:r>
              <a:rPr lang="zh-CN" altLang="en-US" dirty="0"/>
              <a:t>中包含的字符串作为一首诗中每句话的开头</a:t>
            </a:r>
            <a:endParaRPr lang="en-US" altLang="zh-CN" dirty="0"/>
          </a:p>
          <a:p>
            <a:pPr lvl="1"/>
            <a:r>
              <a:rPr lang="zh-CN" altLang="en-US" dirty="0"/>
              <a:t>依次用循环方式调用</a:t>
            </a:r>
            <a:r>
              <a:rPr lang="en-US" altLang="zh-CN" dirty="0" err="1"/>
              <a:t>self.model</a:t>
            </a:r>
            <a:r>
              <a:rPr lang="zh-CN" altLang="en-US" dirty="0"/>
              <a:t>，生成下一个字加入到结果中</a:t>
            </a:r>
            <a:endParaRPr lang="en-US" altLang="zh-CN" dirty="0"/>
          </a:p>
          <a:p>
            <a:pPr lvl="1"/>
            <a:r>
              <a:rPr lang="en-CN" dirty="0"/>
              <a:t>如果生成了代表句子结尾的标点符号</a:t>
            </a:r>
            <a:r>
              <a:rPr lang="zh-CN" altLang="en-US" dirty="0"/>
              <a:t>（。！？），则将</a:t>
            </a:r>
            <a:r>
              <a:rPr lang="en-US" altLang="zh-CN" dirty="0" err="1"/>
              <a:t>start_words</a:t>
            </a:r>
            <a:r>
              <a:rPr lang="zh-CN" altLang="en-US" dirty="0"/>
              <a:t>中一个词添加在标点符号后，输入</a:t>
            </a:r>
            <a:r>
              <a:rPr lang="en-US" altLang="zh-CN" dirty="0" err="1"/>
              <a:t>self.model</a:t>
            </a:r>
            <a:r>
              <a:rPr lang="zh-CN" altLang="en-US" dirty="0"/>
              <a:t>继续生成</a:t>
            </a:r>
            <a:endParaRPr lang="en-CN" dirty="0"/>
          </a:p>
          <a:p>
            <a:pPr lvl="1"/>
            <a:r>
              <a:rPr lang="en-CN" dirty="0"/>
              <a:t>直到start</a:t>
            </a:r>
            <a:r>
              <a:rPr lang="en-US" altLang="zh-CN" dirty="0"/>
              <a:t>_words</a:t>
            </a:r>
            <a:r>
              <a:rPr lang="zh-CN" altLang="en-US" dirty="0"/>
              <a:t>中每个字都被添加到诗句的开头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45A6D-27AD-CD41-99C0-5EE2F62A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62" y="2827639"/>
            <a:ext cx="4946805" cy="231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8314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附录：梯度消失和梯度爆炸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F022C50D-EF63-6C4A-9A2D-154E83EF3E7E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4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0960-13E0-A144-B13D-60086016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回顾</a:t>
            </a:r>
            <a:r>
              <a:rPr lang="zh-CN" altLang="en-US" dirty="0"/>
              <a:t>：循环神经网络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961B-9BC3-3A49-937C-3857DCCF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优点</a:t>
            </a:r>
            <a:r>
              <a:rPr lang="zh-CN" altLang="en-US" dirty="0"/>
              <a:t>：</a:t>
            </a:r>
            <a:endParaRPr lang="en-US" altLang="ja-JP" dirty="0"/>
          </a:p>
          <a:p>
            <a:pPr lvl="1"/>
            <a:r>
              <a:rPr lang="ja-JP" altLang="en-US"/>
              <a:t>可以处理任意长度的输入</a:t>
            </a:r>
            <a:endParaRPr lang="en-US" altLang="ja-JP" dirty="0"/>
          </a:p>
          <a:p>
            <a:pPr lvl="1"/>
            <a:r>
              <a:rPr lang="ja-JP" altLang="en-US"/>
              <a:t>当前时间的计算可以利用之前的信息</a:t>
            </a:r>
            <a:endParaRPr lang="en-US" altLang="ja-JP" dirty="0"/>
          </a:p>
          <a:p>
            <a:pPr lvl="1"/>
            <a:r>
              <a:rPr lang="ja-JP" altLang="en-US"/>
              <a:t>模型大小并不随输入的长度变化</a:t>
            </a:r>
            <a:endParaRPr lang="en-US" altLang="ja-JP" dirty="0"/>
          </a:p>
          <a:p>
            <a:r>
              <a:rPr lang="ja-JP" altLang="en-US"/>
              <a:t>缺点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循环计算不利于并行计算</a:t>
            </a:r>
            <a:endParaRPr lang="en-US" altLang="ja-JP" dirty="0"/>
          </a:p>
          <a:p>
            <a:pPr lvl="2"/>
            <a:r>
              <a:rPr lang="ja-JP" altLang="en-US"/>
              <a:t>训练速度较慢</a:t>
            </a:r>
            <a:endParaRPr lang="en-US" altLang="ja-JP" dirty="0"/>
          </a:p>
          <a:p>
            <a:pPr lvl="1"/>
            <a:r>
              <a:rPr lang="ja-JP" altLang="en-US"/>
              <a:t>不能够很好处理长序列</a:t>
            </a:r>
            <a:endParaRPr lang="en-US" altLang="ja-JP" dirty="0"/>
          </a:p>
          <a:p>
            <a:pPr lvl="2"/>
            <a:r>
              <a:rPr lang="ja-JP" altLang="en-US"/>
              <a:t>存在信息</a:t>
            </a:r>
            <a:r>
              <a:rPr lang="zh-CN" altLang="en-US" dirty="0"/>
              <a:t>“</a:t>
            </a:r>
            <a:r>
              <a:rPr lang="ja-JP" altLang="en-US"/>
              <a:t>遗忘</a:t>
            </a:r>
            <a:r>
              <a:rPr lang="zh-CN" altLang="en-US" dirty="0"/>
              <a:t>”</a:t>
            </a:r>
            <a:r>
              <a:rPr lang="ja-JP" altLang="en-US"/>
              <a:t>的情况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24F9-C657-B144-AD5B-37BFF4D0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36" y="2964043"/>
            <a:ext cx="2613379" cy="200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D4E7C-5A1B-CB44-8CDE-5E0CB1AF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75" y="819150"/>
            <a:ext cx="2362699" cy="18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22254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0576-1C92-F34E-A190-856E56FC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循环神经网络的梯度是如何计算的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/>
              <a:t>pyTorch</a:t>
            </a:r>
            <a:r>
              <a:rPr lang="zh-CN" altLang="en-US" dirty="0"/>
              <a:t>自动求导计算的</a:t>
            </a:r>
            <a:endParaRPr lang="en-US" altLang="zh-CN" dirty="0"/>
          </a:p>
          <a:p>
            <a:pPr lvl="1"/>
            <a:r>
              <a:rPr lang="zh-CN" altLang="en-US" dirty="0"/>
              <a:t>不需要手工实现梯度计算，但需要理解原理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873A2-ABA0-4F42-9ADB-C30A3F57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73" y="1999374"/>
            <a:ext cx="6272372" cy="2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3278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循环神经网络的梯度是如何计算的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en-CN" dirty="0"/>
                  <a:t>例如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D873A2-ABA0-4F42-9ADB-C30A3F57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673" y="1999374"/>
            <a:ext cx="6272372" cy="2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373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循环神经网络的梯度是如何计算的</a:t>
                </a:r>
                <a:r>
                  <a:rPr lang="zh-CN" altLang="en-US" dirty="0"/>
                  <a:t>？</a:t>
                </a:r>
                <a:endParaRPr lang="en-CN" dirty="0"/>
              </a:p>
              <a:p>
                <a:pPr lvl="1"/>
                <a:r>
                  <a:rPr lang="zh-CN" altLang="en-US" dirty="0"/>
                  <a:t>链式法则！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4E61F9-881C-1649-BBE2-1F3F2D61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39" y="1914075"/>
            <a:ext cx="6493267" cy="2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4746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循环神经网络的梯度是如何计算的</a:t>
                </a:r>
                <a:r>
                  <a:rPr lang="zh-CN" altLang="en-US" dirty="0"/>
                  <a:t>？</a:t>
                </a:r>
                <a:endParaRPr lang="en-CN" dirty="0"/>
              </a:p>
              <a:p>
                <a:pPr lvl="1"/>
                <a:r>
                  <a:rPr lang="zh-CN" altLang="en-US" dirty="0"/>
                  <a:t>链式法则！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762661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D93F-7C2A-9D43-86D6-3DB45D9F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问题</a:t>
            </a:r>
            <a:r>
              <a:rPr lang="zh-CN" altLang="en-US" dirty="0"/>
              <a:t>：梯度消失和梯度爆炸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梯度消失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较小：序列长度较长时，无法有效的训练靠前位置，导致靠前位置的输入对预测结果影响很小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RNN</a:t>
                </a:r>
                <a:r>
                  <a:rPr lang="zh-CN" altLang="en-US" dirty="0"/>
                  <a:t>会“遗忘”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C69B48-29E9-4E43-84D8-E5C877F0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37" y="2437009"/>
            <a:ext cx="6493267" cy="2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4569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D93F-7C2A-9D43-86D6-3DB45D9F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问题</a:t>
            </a:r>
            <a:r>
              <a:rPr lang="zh-CN" altLang="en-US" dirty="0"/>
              <a:t>：梯度消失和梯度爆炸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梯度爆炸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较大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序列长度较长时，每一步更新对参数带来的变化会很大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altLang="zh-CN" dirty="0"/>
              </a:p>
              <a:p>
                <a:pPr lvl="1"/>
                <a:r>
                  <a:rPr lang="zh-CN" altLang="en-US" dirty="0"/>
                  <a:t>这会使随机梯度下降无法有效的优化损失函数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甚至会导致网络中出现</a:t>
                </a:r>
                <a:r>
                  <a:rPr lang="en-US" altLang="zh-CN" dirty="0"/>
                  <a:t>inf</a:t>
                </a:r>
                <a:r>
                  <a:rPr lang="zh-CN" altLang="en-US" dirty="0"/>
                  <a:t>（无穷大）或者</a:t>
                </a:r>
                <a:r>
                  <a:rPr lang="en-US" altLang="zh-CN" dirty="0"/>
                  <a:t>nan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not-a-number</a:t>
                </a:r>
                <a:r>
                  <a:rPr lang="zh-CN" altLang="en-US" dirty="0"/>
                  <a:t>，常在自变量超出函数定义域时出现，如</a:t>
                </a:r>
                <a:r>
                  <a:rPr lang="en-US" altLang="zh-CN" dirty="0"/>
                  <a:t>log(-1)=nan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 r="-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58865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E91-E37B-854B-A17C-06AFD3F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4D4B-54C3-EF4A-B5E3-9D5F542A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构造</a:t>
            </a:r>
            <a:r>
              <a:rPr lang="en-US" altLang="zh-CN" sz="1800" dirty="0"/>
              <a:t>RNN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lvl="1"/>
            <a:r>
              <a:rPr lang="en-US" altLang="zh-CN" sz="1600" dirty="0" err="1"/>
              <a:t>rnn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nn.RNN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input_size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hidden_size</a:t>
            </a:r>
            <a:r>
              <a:rPr lang="en-US" altLang="zh-CN" sz="1600" dirty="0"/>
              <a:t>)</a:t>
            </a:r>
          </a:p>
          <a:p>
            <a:pPr lvl="2"/>
            <a:r>
              <a:rPr lang="en-US" altLang="zh-CN" sz="1400" dirty="0" err="1"/>
              <a:t>input_size</a:t>
            </a:r>
            <a:r>
              <a:rPr lang="zh-CN" altLang="en-US" sz="1400" dirty="0"/>
              <a:t>：作为输入的向量维度（</a:t>
            </a:r>
            <a:r>
              <a:rPr lang="en-US" altLang="zh-CN" sz="1400" dirty="0"/>
              <a:t>e.g.</a:t>
            </a:r>
            <a:r>
              <a:rPr lang="zh-CN" altLang="en-US" sz="1400" dirty="0"/>
              <a:t> </a:t>
            </a:r>
            <a:r>
              <a:rPr lang="en-US" altLang="zh-CN" sz="1400" dirty="0"/>
              <a:t>128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2"/>
            <a:r>
              <a:rPr lang="en-US" altLang="zh-CN" sz="1400" dirty="0" err="1"/>
              <a:t>hidden_size</a:t>
            </a:r>
            <a:r>
              <a:rPr lang="zh-CN" altLang="en-US" sz="1400" dirty="0"/>
              <a:t>：隐状态向量维度（</a:t>
            </a:r>
            <a:r>
              <a:rPr lang="en-US" altLang="zh-CN" sz="1400" dirty="0"/>
              <a:t>e.g. 128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091668975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附录：梯度消失和梯度爆炸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F022C50D-EF63-6C4A-9A2D-154E83EF3E7E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41B-D8EF-D140-AB7A-9978BE5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高级循环神经网络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E504-1E2A-7F43-8DFA-521F0936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为了解决梯度消失问题</a:t>
            </a:r>
            <a:r>
              <a:rPr lang="zh-CN" altLang="en-US" dirty="0"/>
              <a:t>，更复杂的循环神经网络被提出：</a:t>
            </a:r>
            <a:endParaRPr lang="en-US" altLang="zh-CN" dirty="0"/>
          </a:p>
          <a:p>
            <a:pPr lvl="1"/>
            <a:r>
              <a:rPr lang="zh-CN" altLang="en-US" dirty="0"/>
              <a:t>长短时记忆网络（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门控循环神经网络（</a:t>
            </a:r>
            <a:r>
              <a:rPr lang="en-US" altLang="zh-CN" dirty="0"/>
              <a:t>Gated</a:t>
            </a:r>
            <a:r>
              <a:rPr lang="zh-CN" altLang="en-US" dirty="0"/>
              <a:t>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，</a:t>
            </a:r>
            <a:r>
              <a:rPr lang="en-US" altLang="zh-CN" dirty="0"/>
              <a:t>GRU</a:t>
            </a:r>
            <a:r>
              <a:rPr lang="zh-CN" altLang="en-US" dirty="0"/>
              <a:t>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2951562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7F73-6F9C-B845-A38E-1CC40BB4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长短时记忆网络</a:t>
            </a:r>
            <a:r>
              <a:rPr lang="en-US" altLang="zh-CN" dirty="0"/>
              <a:t>(</a:t>
            </a:r>
            <a:r>
              <a:rPr lang="en-CN" dirty="0"/>
              <a:t>LSTM</a:t>
            </a:r>
            <a:r>
              <a:rPr lang="en-US" altLang="zh-CN" dirty="0"/>
              <a:t>)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AA58F-A3E1-3144-912B-A8CD1D204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使用隐状态向量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和长期记忆单元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来表示当前状态</a:t>
                </a:r>
              </a:p>
              <a:p>
                <a:r>
                  <a:rPr lang="en-CN" dirty="0"/>
                  <a:t>在t时刻</a:t>
                </a:r>
                <a:r>
                  <a:rPr lang="zh-CN" altLang="en-US" dirty="0"/>
                  <a:t>，</a:t>
                </a:r>
                <a:r>
                  <a:rPr lang="en-CN" dirty="0"/>
                  <a:t>LSTM可以选择删除</a:t>
                </a:r>
                <a:r>
                  <a:rPr lang="zh-CN" altLang="en-US" dirty="0"/>
                  <a:t>（遗忘）、写入（输入）和读取（输出）</a:t>
                </a:r>
                <a:r>
                  <a:rPr lang="en-CN" dirty="0"/>
                  <a:t> 长期记忆单元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的内容</a:t>
                </a:r>
              </a:p>
              <a:p>
                <a:pPr lvl="1"/>
                <a:r>
                  <a:rPr lang="zh-CN" altLang="en-US" b="0" dirty="0"/>
                  <a:t>遗忘门：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输入门：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输出门：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新单元计算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anh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根据遗忘门和输入门</a:t>
                </a:r>
                <a:r>
                  <a:rPr lang="zh-CN" altLang="en-US" dirty="0"/>
                  <a:t>，更新长期记忆单元：</a:t>
                </a:r>
                <a:endParaRPr lang="en-US" altLang="zh-CN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dirty="0"/>
              </a:p>
              <a:p>
                <a:pPr lvl="1" indent="-293688"/>
                <a:r>
                  <a:rPr lang="en-US" dirty="0" err="1"/>
                  <a:t>根据输出门计算隐状态向量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AA58F-A3E1-3144-912B-A8CD1D20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 r="-29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051946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E0BE-9E28-F049-99DF-E18D3740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长短时记忆网络</a:t>
            </a:r>
            <a:r>
              <a:rPr lang="en-US" altLang="zh-CN" dirty="0"/>
              <a:t>(</a:t>
            </a:r>
            <a:r>
              <a:rPr lang="en-CN" dirty="0"/>
              <a:t>LSTM</a:t>
            </a:r>
            <a:r>
              <a:rPr lang="en-US" altLang="zh-CN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5BFA-D097-1647-8727-AE446FFC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LSTM的结构如图所示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F3E2F-B2F4-CD49-BA9F-C9C68C0F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05" y="1301024"/>
            <a:ext cx="5928189" cy="2541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659C4-4DB9-C143-8007-F975A03E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05" y="3842476"/>
            <a:ext cx="3944793" cy="750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FCE1ED-1402-5D45-83F0-6900B8AB2DC8}"/>
              </a:ext>
            </a:extLst>
          </p:cNvPr>
          <p:cNvSpPr/>
          <p:nvPr/>
        </p:nvSpPr>
        <p:spPr>
          <a:xfrm>
            <a:off x="5552698" y="3976147"/>
            <a:ext cx="351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2849023921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1332-D107-A34E-84FC-97B1BD44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门控循环神经网络（</a:t>
            </a:r>
            <a:r>
              <a:rPr lang="en-US" altLang="zh-CN" dirty="0"/>
              <a:t>GRU</a:t>
            </a:r>
            <a:r>
              <a:rPr lang="zh-CN" altLang="en-US" dirty="0"/>
              <a:t>）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1F4B6-AF59-2448-87A8-5BE21C992B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只使用隐状态向量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，但使用更新门和重置门控制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的更新</a:t>
                </a:r>
              </a:p>
              <a:p>
                <a:pPr lvl="1"/>
                <a:r>
                  <a:rPr lang="zh-CN" altLang="en-US" dirty="0"/>
                  <a:t>更新门：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重置门：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计算新的隐状态向量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  <a:p>
                <a:pPr lvl="1"/>
                <a:r>
                  <a:rPr lang="en-US" dirty="0" err="1"/>
                  <a:t>更新</a:t>
                </a:r>
                <a:r>
                  <a:rPr lang="en-CN" dirty="0"/>
                  <a:t>隐状态向量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1F4B6-AF59-2448-87A8-5BE21C992B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680313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1332-D107-A34E-84FC-97B1BD44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门控循环神经网络（</a:t>
            </a:r>
            <a:r>
              <a:rPr lang="en-US" altLang="zh-CN" dirty="0"/>
              <a:t>GRU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1F4B6-AF59-2448-87A8-5BE21C992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结构如图所示：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20EDC-C78F-FE49-8F44-D0D863DC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374097"/>
            <a:ext cx="4229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4438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AECD-E788-3249-A058-7C92A27D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E430-BD3A-BB4A-8F91-523B528A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两种被广泛使用的RNN结构</a:t>
            </a:r>
          </a:p>
          <a:p>
            <a:r>
              <a:rPr lang="en-CN" dirty="0"/>
              <a:t>通常情况下</a:t>
            </a:r>
            <a:r>
              <a:rPr lang="zh-CN" altLang="en-US" dirty="0"/>
              <a:t>，可以先尝试使用</a:t>
            </a:r>
            <a:r>
              <a:rPr lang="en-US" altLang="zh-CN" dirty="0"/>
              <a:t>LSTM</a:t>
            </a:r>
          </a:p>
          <a:p>
            <a:r>
              <a:rPr lang="en-US" dirty="0" err="1"/>
              <a:t>如果需要提升训练</a:t>
            </a:r>
            <a:r>
              <a:rPr lang="en-US" altLang="zh-CN" dirty="0"/>
              <a:t>/</a:t>
            </a:r>
            <a:r>
              <a:rPr lang="zh-CN" altLang="en-US" dirty="0"/>
              <a:t>推理速度或者控制参数数量，可以</a:t>
            </a:r>
            <a:r>
              <a:rPr lang="en-US" dirty="0" err="1"/>
              <a:t>切换使用GRU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4DEDA-60D0-4740-BF4C-12FB1118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44" y="2571750"/>
            <a:ext cx="5017911" cy="16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0200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57A1F-A192-4E2C-8CC3-A2018A3E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思考：为什么</a:t>
            </a:r>
            <a:r>
              <a:rPr lang="en-US" altLang="zh-CN" dirty="0"/>
              <a:t>LSTM</a:t>
            </a:r>
            <a:r>
              <a:rPr lang="zh-CN" altLang="en-US" dirty="0"/>
              <a:t>能缓解梯度消失问题？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984414-20D4-469D-BF13-A3C5170AB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提示：推导</a:t>
                </a:r>
                <a:r>
                  <a:rPr lang="en-US" altLang="zh-CN" dirty="0"/>
                  <a:t>LSTM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，与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的形式进行比较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984414-20D4-469D-BF13-A3C5170AB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382898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E91-E37B-854B-A17C-06AFD3F3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4D4B-54C3-EF4A-B5E3-9D5F542A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调用</a:t>
            </a:r>
            <a:r>
              <a:rPr lang="en-US" altLang="zh-CN" sz="1800" dirty="0"/>
              <a:t>RNN</a:t>
            </a:r>
            <a:r>
              <a:rPr lang="zh-CN" altLang="en-US" sz="1800" dirty="0"/>
              <a:t>：</a:t>
            </a:r>
            <a:r>
              <a:rPr lang="en-US" altLang="zh-CN" sz="1800" dirty="0"/>
              <a:t>output, </a:t>
            </a:r>
            <a:r>
              <a:rPr lang="en-US" altLang="zh-CN" sz="1800" dirty="0" err="1"/>
              <a:t>last_hidden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rnn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input_tensor</a:t>
            </a:r>
            <a:r>
              <a:rPr lang="en-US" altLang="zh-CN" sz="1800" dirty="0"/>
              <a:t>)</a:t>
            </a:r>
            <a:endParaRPr lang="en-US" altLang="zh-CN" sz="1600" dirty="0"/>
          </a:p>
          <a:p>
            <a:pPr lvl="1"/>
            <a:r>
              <a:rPr lang="en-US" altLang="zh-CN" sz="1600" dirty="0"/>
              <a:t>input: </a:t>
            </a:r>
          </a:p>
          <a:p>
            <a:pPr lvl="2"/>
            <a:r>
              <a:rPr lang="zh-CN" altLang="en-US" sz="1400" dirty="0"/>
              <a:t>一个</a:t>
            </a:r>
            <a:r>
              <a:rPr lang="en-US" altLang="zh-CN" sz="1400" dirty="0"/>
              <a:t>shape</a:t>
            </a:r>
            <a:r>
              <a:rPr lang="zh-CN" altLang="en-US" sz="1400" dirty="0"/>
              <a:t>为（序列长度，</a:t>
            </a:r>
            <a:r>
              <a:rPr lang="en-US" altLang="zh-CN" sz="1400" dirty="0" err="1">
                <a:solidFill>
                  <a:srgbClr val="FF0000"/>
                </a:solidFill>
              </a:rPr>
              <a:t>batch_size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embedding_size</a:t>
            </a:r>
            <a:r>
              <a:rPr lang="zh-CN" altLang="en-US" sz="1400" dirty="0"/>
              <a:t>）的</a:t>
            </a:r>
            <a:r>
              <a:rPr lang="en-US" altLang="zh-CN" sz="1400" dirty="0"/>
              <a:t>tensor</a:t>
            </a:r>
          </a:p>
          <a:p>
            <a:pPr lvl="1"/>
            <a:r>
              <a:rPr lang="en-US" altLang="zh-CN" sz="1600" dirty="0"/>
              <a:t>output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lvl="2"/>
            <a:r>
              <a:rPr lang="zh-CN" altLang="en-US" sz="1400" dirty="0"/>
              <a:t>所有隐状态向量</a:t>
            </a:r>
            <a:r>
              <a:rPr lang="en-US" altLang="zh-CN" sz="1400" dirty="0"/>
              <a:t>h</a:t>
            </a:r>
            <a:r>
              <a:rPr lang="zh-CN" altLang="en-US" sz="1400" dirty="0"/>
              <a:t>组成的</a:t>
            </a:r>
            <a:r>
              <a:rPr lang="en-US" altLang="zh-CN" sz="1400" dirty="0"/>
              <a:t>tensor</a:t>
            </a:r>
          </a:p>
          <a:p>
            <a:pPr lvl="2"/>
            <a:r>
              <a:rPr lang="en-US" altLang="zh-CN" sz="1400" dirty="0" err="1"/>
              <a:t>PyTorch</a:t>
            </a:r>
            <a:r>
              <a:rPr lang="zh-CN" altLang="en-US" sz="1400" dirty="0"/>
              <a:t>提供的</a:t>
            </a:r>
            <a:r>
              <a:rPr lang="en-US" altLang="zh-CN" sz="1400" dirty="0"/>
              <a:t>RNN</a:t>
            </a:r>
            <a:r>
              <a:rPr lang="zh-CN" altLang="en-US" sz="1400" dirty="0"/>
              <a:t>可以在一次调用中计算所有隐状态向量！</a:t>
            </a:r>
            <a:endParaRPr lang="en-US" altLang="zh-CN" sz="1400" dirty="0"/>
          </a:p>
          <a:p>
            <a:pPr lvl="2"/>
            <a:r>
              <a:rPr lang="zh-CN" altLang="en-US" sz="1400" dirty="0"/>
              <a:t>一个</a:t>
            </a:r>
            <a:r>
              <a:rPr lang="en-US" altLang="zh-CN" sz="1400" dirty="0"/>
              <a:t>shape</a:t>
            </a:r>
            <a:r>
              <a:rPr lang="zh-CN" altLang="en-US" sz="1400" dirty="0"/>
              <a:t>为（序列长度</a:t>
            </a:r>
            <a:r>
              <a:rPr lang="en-US" altLang="zh-CN" sz="1400" dirty="0"/>
              <a:t>, </a:t>
            </a:r>
            <a:r>
              <a:rPr lang="en-US" altLang="zh-CN" sz="1400" dirty="0" err="1">
                <a:solidFill>
                  <a:srgbClr val="FF0000"/>
                </a:solidFill>
              </a:rPr>
              <a:t>batch_size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hidden_size</a:t>
            </a:r>
            <a:r>
              <a:rPr lang="zh-CN" altLang="en-US" sz="1400" dirty="0"/>
              <a:t>）的</a:t>
            </a:r>
            <a:r>
              <a:rPr lang="en-US" altLang="zh-CN" sz="1400" dirty="0"/>
              <a:t>tensor</a:t>
            </a:r>
          </a:p>
          <a:p>
            <a:pPr lvl="1"/>
            <a:r>
              <a:rPr lang="en-US" altLang="zh-CN" sz="1600" dirty="0" err="1"/>
              <a:t>last_hidden</a:t>
            </a:r>
            <a:r>
              <a:rPr lang="en-US" altLang="zh-CN" sz="1600" dirty="0"/>
              <a:t>:</a:t>
            </a:r>
          </a:p>
          <a:p>
            <a:pPr lvl="2"/>
            <a:r>
              <a:rPr lang="en-US" sz="1400" dirty="0" err="1"/>
              <a:t>最后一个隐状态向量</a:t>
            </a:r>
            <a:endParaRPr lang="en-US" sz="1400" dirty="0"/>
          </a:p>
          <a:p>
            <a:pPr lvl="2"/>
            <a:r>
              <a:rPr lang="en-US" sz="1400" dirty="0" err="1"/>
              <a:t>一个shape为</a:t>
            </a: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，</a:t>
            </a:r>
            <a:r>
              <a:rPr lang="en-US" altLang="zh-CN" sz="1400" dirty="0" err="1">
                <a:solidFill>
                  <a:srgbClr val="FF0000"/>
                </a:solidFill>
              </a:rPr>
              <a:t>batch_size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hidden_size</a:t>
            </a:r>
            <a:r>
              <a:rPr lang="zh-CN" altLang="en-US" sz="1400" dirty="0"/>
              <a:t>）的</a:t>
            </a:r>
            <a:r>
              <a:rPr lang="en-US" altLang="zh-CN" sz="1400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1262570149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D366F-A2ED-4838-967F-2ACC65AB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BD71F4-24D0-4AE1-91A4-D7D27868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6139944" cy="3937000"/>
          </a:xfrm>
        </p:spPr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Batch_size</a:t>
            </a:r>
            <a:r>
              <a:rPr lang="zh-CN" altLang="en-US" dirty="0"/>
              <a:t>是什么意思？</a:t>
            </a:r>
            <a:endParaRPr lang="en-US" altLang="zh-CN" dirty="0"/>
          </a:p>
          <a:p>
            <a:r>
              <a:rPr lang="zh-CN" altLang="en-US" dirty="0"/>
              <a:t>分批操作（</a:t>
            </a:r>
            <a:r>
              <a:rPr lang="en-US" altLang="zh-CN" dirty="0"/>
              <a:t>batching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在进行一次</a:t>
            </a:r>
            <a:r>
              <a:rPr lang="en-US" altLang="zh-CN" dirty="0"/>
              <a:t>forward pass</a:t>
            </a:r>
            <a:r>
              <a:rPr lang="zh-CN" altLang="en-US" dirty="0"/>
              <a:t>时处理</a:t>
            </a:r>
            <a:r>
              <a:rPr lang="en-US" altLang="zh-CN" dirty="0" err="1"/>
              <a:t>batch_size</a:t>
            </a:r>
            <a:r>
              <a:rPr lang="zh-CN" altLang="en-US" dirty="0"/>
              <a:t>个数据的计算</a:t>
            </a:r>
            <a:endParaRPr lang="en-US" altLang="zh-CN" dirty="0"/>
          </a:p>
          <a:p>
            <a:pPr lvl="1"/>
            <a:r>
              <a:rPr lang="en-US" altLang="zh-CN" dirty="0"/>
              <a:t>Batch</a:t>
            </a:r>
            <a:r>
              <a:rPr lang="zh-CN" altLang="en-US" dirty="0"/>
              <a:t>内的计算可以</a:t>
            </a:r>
            <a:r>
              <a:rPr lang="zh-CN" altLang="en-US" b="1" dirty="0"/>
              <a:t>并行</a:t>
            </a:r>
            <a:r>
              <a:rPr lang="zh-CN" altLang="en-US" dirty="0"/>
              <a:t>执行</a:t>
            </a:r>
            <a:endParaRPr lang="en-US" altLang="zh-CN" dirty="0"/>
          </a:p>
          <a:p>
            <a:pPr lvl="2"/>
            <a:r>
              <a:rPr lang="en-US" altLang="zh-CN" dirty="0"/>
              <a:t>GPU</a:t>
            </a:r>
            <a:r>
              <a:rPr lang="zh-CN" altLang="en-US" dirty="0"/>
              <a:t>非常擅长并行计算，通常来说，增大</a:t>
            </a:r>
            <a:r>
              <a:rPr lang="en-US" altLang="zh-CN" dirty="0" err="1"/>
              <a:t>batch_size</a:t>
            </a:r>
            <a:r>
              <a:rPr lang="zh-CN" altLang="en-US" dirty="0"/>
              <a:t>能更为充分的利用计算能力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471A0-1F49-744E-AE4D-4B33EE74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3750"/>
            <a:ext cx="7393259" cy="21771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439810-656E-4371-B201-447C81E04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0" t="17494" r="12384" b="23751"/>
          <a:stretch/>
        </p:blipFill>
        <p:spPr>
          <a:xfrm>
            <a:off x="6653243" y="41293"/>
            <a:ext cx="2384171" cy="2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7528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5CE3-0829-4947-8578-D4BDFA82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  <a:r>
              <a:rPr lang="en-US" dirty="0" err="1"/>
              <a:t>自带的RNN模块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1F190-B70C-3A45-90EE-55FD44E56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5309691" cy="393700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为什么要同时输出</a:t>
            </a:r>
            <a:r>
              <a:rPr lang="en-US" altLang="zh-CN" sz="1800" dirty="0"/>
              <a:t>output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last_hidden</a:t>
            </a:r>
            <a:r>
              <a:rPr lang="en-US" altLang="zh-CN" sz="1800" dirty="0"/>
              <a:t>?</a:t>
            </a:r>
          </a:p>
          <a:p>
            <a:pPr lvl="1"/>
            <a:r>
              <a:rPr lang="en-US" altLang="zh-CN" sz="1400" dirty="0"/>
              <a:t>output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lvl="2"/>
            <a:r>
              <a:rPr lang="zh-CN" altLang="en-US" sz="1200" dirty="0"/>
              <a:t>隐状态向量</a:t>
            </a:r>
            <a:r>
              <a:rPr lang="en-US" altLang="zh-CN" sz="1200" dirty="0"/>
              <a:t>h</a:t>
            </a:r>
            <a:r>
              <a:rPr lang="zh-CN" altLang="en-US" sz="1200" dirty="0"/>
              <a:t>组成的</a:t>
            </a:r>
            <a:r>
              <a:rPr lang="en-US" altLang="zh-CN" sz="1200" dirty="0"/>
              <a:t>tensor</a:t>
            </a:r>
            <a:r>
              <a:rPr lang="zh-CN" altLang="en-US" sz="1200" dirty="0"/>
              <a:t>，</a:t>
            </a:r>
            <a:r>
              <a:rPr lang="en-US" altLang="zh-CN" sz="1200" dirty="0"/>
              <a:t>shape</a:t>
            </a:r>
            <a:r>
              <a:rPr lang="zh-CN" altLang="en-US" sz="1200" dirty="0"/>
              <a:t>为（序列长度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batch_size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hidden_size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lvl="1"/>
            <a:r>
              <a:rPr lang="en-US" altLang="zh-CN" sz="1400" dirty="0" err="1"/>
              <a:t>last_hidden</a:t>
            </a:r>
            <a:r>
              <a:rPr lang="en-US" altLang="zh-CN" sz="1400" dirty="0"/>
              <a:t>:</a:t>
            </a:r>
          </a:p>
          <a:p>
            <a:pPr lvl="2"/>
            <a:r>
              <a:rPr lang="en-US" sz="1200" dirty="0" err="1"/>
              <a:t>最后一个隐状态向量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sz="1200" dirty="0" err="1"/>
              <a:t>shape为</a:t>
            </a:r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batch_size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hidden_size</a:t>
            </a:r>
            <a:r>
              <a:rPr lang="zh-CN" altLang="en-US" sz="1200" dirty="0"/>
              <a:t>）</a:t>
            </a:r>
            <a:endParaRPr lang="en-US" altLang="zh-CN" sz="1400" dirty="0"/>
          </a:p>
          <a:p>
            <a:r>
              <a:rPr lang="zh-CN" altLang="en-CN" sz="1800" dirty="0"/>
              <a:t>另一种</a:t>
            </a:r>
            <a:r>
              <a:rPr lang="zh-CN" altLang="en-US" sz="1800" dirty="0"/>
              <a:t>调用</a:t>
            </a:r>
            <a:r>
              <a:rPr lang="en-US" altLang="zh-CN" sz="1800" dirty="0"/>
              <a:t>RNN</a:t>
            </a:r>
            <a:r>
              <a:rPr lang="zh-CN" altLang="en-US" sz="1800" dirty="0"/>
              <a:t>的方法：</a:t>
            </a:r>
            <a:endParaRPr lang="en-US" altLang="zh-CN" sz="1800" dirty="0"/>
          </a:p>
          <a:p>
            <a:pPr lvl="1"/>
            <a:r>
              <a:rPr lang="zh-CN" altLang="en-US" sz="1600" dirty="0"/>
              <a:t>循环的依次输入</a:t>
            </a:r>
            <a:r>
              <a:rPr lang="en-US" altLang="zh-CN" sz="1600" dirty="0"/>
              <a:t>input</a:t>
            </a:r>
            <a:r>
              <a:rPr lang="zh-CN" altLang="en-US" sz="1600" dirty="0"/>
              <a:t>，立即得到当前位置的隐状态向量</a:t>
            </a:r>
            <a:endParaRPr lang="en-US" altLang="zh-CN" sz="1600" dirty="0"/>
          </a:p>
          <a:p>
            <a:pPr lvl="1"/>
            <a:endParaRPr lang="en-US" altLang="zh-C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0E1A4-9DD6-2446-99AD-B7263D825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00"/>
          <a:stretch/>
        </p:blipFill>
        <p:spPr>
          <a:xfrm>
            <a:off x="152730" y="3381452"/>
            <a:ext cx="4937530" cy="1762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AE7DCC-811D-47AC-B67D-23D763690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8" t="7530" b="43068"/>
          <a:stretch/>
        </p:blipFill>
        <p:spPr>
          <a:xfrm>
            <a:off x="5766890" y="819150"/>
            <a:ext cx="3310296" cy="30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9954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36899</TotalTime>
  <Words>3671</Words>
  <Application>Microsoft Office PowerPoint</Application>
  <PresentationFormat>全屏显示(16:9)</PresentationFormat>
  <Paragraphs>501</Paragraphs>
  <Slides>67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Microsoft YaHei UI</vt:lpstr>
      <vt:lpstr>方正超粗黑简体</vt:lpstr>
      <vt:lpstr>方正兰亭细黑_GBK</vt:lpstr>
      <vt:lpstr>宋体</vt:lpstr>
      <vt:lpstr>微软雅黑</vt:lpstr>
      <vt:lpstr>微软雅黑</vt:lpstr>
      <vt:lpstr>Arial</vt:lpstr>
      <vt:lpstr>Calibri</vt:lpstr>
      <vt:lpstr>Cambria Math</vt:lpstr>
      <vt:lpstr>Wingdings</vt:lpstr>
      <vt:lpstr>清风素材 https://12sc.taobao.com/</vt:lpstr>
      <vt:lpstr>PowerPoint 演示文稿</vt:lpstr>
      <vt:lpstr>PowerPoint 演示文稿</vt:lpstr>
      <vt:lpstr>PyTorch自带的RNN模块</vt:lpstr>
      <vt:lpstr>LSTM vs GRU</vt:lpstr>
      <vt:lpstr>PyTorch自带的RNN模块</vt:lpstr>
      <vt:lpstr>PyTorch自带的RNN模块</vt:lpstr>
      <vt:lpstr>PyTorch自带的RNN模块</vt:lpstr>
      <vt:lpstr>PyTorch自带的RNN模块</vt:lpstr>
      <vt:lpstr>PyTorch自带的RNN模块</vt:lpstr>
      <vt:lpstr>PyTorch自带的RNN模块</vt:lpstr>
      <vt:lpstr>PyTorch自带的RNN模块</vt:lpstr>
      <vt:lpstr>PyTorch自带的RNN模块</vt:lpstr>
      <vt:lpstr>Pytorch自带的RNN、LSTM、GRU实现</vt:lpstr>
      <vt:lpstr>RNN模型构建</vt:lpstr>
      <vt:lpstr>RNN模型构建</vt:lpstr>
      <vt:lpstr>RNN模型构建</vt:lpstr>
      <vt:lpstr>RNN模型构建</vt:lpstr>
      <vt:lpstr>RNN模型训练</vt:lpstr>
      <vt:lpstr>RNN模型训练 </vt:lpstr>
      <vt:lpstr>RNN模型训练</vt:lpstr>
      <vt:lpstr>RNN模型训练</vt:lpstr>
      <vt:lpstr>RNN模型训练</vt:lpstr>
      <vt:lpstr>RNN模型训练</vt:lpstr>
      <vt:lpstr>RNN模型训练</vt:lpstr>
      <vt:lpstr>RNN模型训练</vt:lpstr>
      <vt:lpstr>总结</vt:lpstr>
      <vt:lpstr>PowerPoint 演示文稿</vt:lpstr>
      <vt:lpstr>大作业4</vt:lpstr>
      <vt:lpstr>选项1：基于RNN的古诗词生成</vt:lpstr>
      <vt:lpstr>选项2： 商品图像（Fashion-Mnist）分类</vt:lpstr>
      <vt:lpstr>选项2： 商品图像（Fashion-Mnist）分类</vt:lpstr>
      <vt:lpstr>PowerPoint 演示文稿</vt:lpstr>
      <vt:lpstr>回顾：机器学习的基本流程</vt:lpstr>
      <vt:lpstr>数据准备</vt:lpstr>
      <vt:lpstr>数据准备</vt:lpstr>
      <vt:lpstr>数据准备</vt:lpstr>
      <vt:lpstr>数据准备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模型训练</vt:lpstr>
      <vt:lpstr>模型训练</vt:lpstr>
      <vt:lpstr>模型测试</vt:lpstr>
      <vt:lpstr>模型测试</vt:lpstr>
      <vt:lpstr>谢谢！</vt:lpstr>
      <vt:lpstr>PowerPoint 演示文稿</vt:lpstr>
      <vt:lpstr>回顾：循环神经网络</vt:lpstr>
      <vt:lpstr>回顾：循环神经网络</vt:lpstr>
      <vt:lpstr>回顾：循环神经网络</vt:lpstr>
      <vt:lpstr>回顾：循环神经网络</vt:lpstr>
      <vt:lpstr>回顾：循环神经网络</vt:lpstr>
      <vt:lpstr>问题：梯度消失和梯度爆炸</vt:lpstr>
      <vt:lpstr>问题：梯度消失和梯度爆炸</vt:lpstr>
      <vt:lpstr>PowerPoint 演示文稿</vt:lpstr>
      <vt:lpstr>高级循环神经网络</vt:lpstr>
      <vt:lpstr>长短时记忆网络(LSTM)</vt:lpstr>
      <vt:lpstr>长短时记忆网络(LSTM)</vt:lpstr>
      <vt:lpstr>门控循环神经网络（GRU）</vt:lpstr>
      <vt:lpstr>门控循环神经网络（GRU）</vt:lpstr>
      <vt:lpstr>LSTM vs GRU</vt:lpstr>
      <vt:lpstr>思考：为什么LSTM能缓解梯度消失问题？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801</cp:revision>
  <dcterms:created xsi:type="dcterms:W3CDTF">2015-01-23T04:02:45Z</dcterms:created>
  <dcterms:modified xsi:type="dcterms:W3CDTF">2021-05-17T14:37:20Z</dcterms:modified>
  <cp:category/>
  <cp:contentStatus>12sc.taobao.com</cp:contentStatus>
</cp:coreProperties>
</file>